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2" r:id="rId2"/>
  </p:sldMasterIdLst>
  <p:notesMasterIdLst>
    <p:notesMasterId r:id="rId46"/>
  </p:notesMasterIdLst>
  <p:handoutMasterIdLst>
    <p:handoutMasterId r:id="rId47"/>
  </p:handoutMasterIdLst>
  <p:sldIdLst>
    <p:sldId id="824" r:id="rId3"/>
    <p:sldId id="1794" r:id="rId4"/>
    <p:sldId id="1795" r:id="rId5"/>
    <p:sldId id="1796" r:id="rId6"/>
    <p:sldId id="1797" r:id="rId7"/>
    <p:sldId id="1799" r:id="rId8"/>
    <p:sldId id="1849" r:id="rId9"/>
    <p:sldId id="1848" r:id="rId10"/>
    <p:sldId id="1839" r:id="rId11"/>
    <p:sldId id="1852" r:id="rId12"/>
    <p:sldId id="1854" r:id="rId13"/>
    <p:sldId id="1853" r:id="rId14"/>
    <p:sldId id="1804" r:id="rId15"/>
    <p:sldId id="1805" r:id="rId16"/>
    <p:sldId id="1807" r:id="rId17"/>
    <p:sldId id="1808" r:id="rId18"/>
    <p:sldId id="1811" r:id="rId19"/>
    <p:sldId id="1838" r:id="rId20"/>
    <p:sldId id="1812" r:id="rId21"/>
    <p:sldId id="1813" r:id="rId22"/>
    <p:sldId id="1814" r:id="rId23"/>
    <p:sldId id="1815" r:id="rId24"/>
    <p:sldId id="1816" r:id="rId25"/>
    <p:sldId id="1855" r:id="rId26"/>
    <p:sldId id="1818" r:id="rId27"/>
    <p:sldId id="1819" r:id="rId28"/>
    <p:sldId id="1820" r:id="rId29"/>
    <p:sldId id="1821" r:id="rId30"/>
    <p:sldId id="1856" r:id="rId31"/>
    <p:sldId id="1857" r:id="rId32"/>
    <p:sldId id="1858" r:id="rId33"/>
    <p:sldId id="1859" r:id="rId34"/>
    <p:sldId id="1826" r:id="rId35"/>
    <p:sldId id="1827" r:id="rId36"/>
    <p:sldId id="1845" r:id="rId37"/>
    <p:sldId id="1830" r:id="rId38"/>
    <p:sldId id="1831" r:id="rId39"/>
    <p:sldId id="1844" r:id="rId40"/>
    <p:sldId id="1832" r:id="rId41"/>
    <p:sldId id="1833" r:id="rId42"/>
    <p:sldId id="1834" r:id="rId43"/>
    <p:sldId id="1835" r:id="rId44"/>
    <p:sldId id="184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Workowski" initials="KW" lastIdx="1" clrIdx="0">
    <p:extLst>
      <p:ext uri="{19B8F6BF-5375-455C-9EA6-DF929625EA0E}">
        <p15:presenceInfo xmlns:p15="http://schemas.microsoft.com/office/powerpoint/2012/main" userId="S-1-5-21-1010041579-812787744-1982612992-13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5974" autoAdjust="0"/>
    <p:restoredTop sz="86386" autoAdjust="0"/>
  </p:normalViewPr>
  <p:slideViewPr>
    <p:cSldViewPr snapToGrid="0">
      <p:cViewPr varScale="1">
        <p:scale>
          <a:sx n="79" d="100"/>
          <a:sy n="79" d="100"/>
        </p:scale>
        <p:origin x="13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13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dc\private\L130\igf0\GISP\Presentations\cipro%20trend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dc\private\L130\igf0\GISP\Presentations\Figures%20preliminary%202017%20data_October2017.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dc\private\L130\igf0\GISP\Presentations\Figures%20preliminary%202017%20data_October2017.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dc\private\L130\igf0\GISP\Presentations\Figures%20preliminary%202017%20data_October201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dc\private\L130\igf0\GISP\Presentations\Figures%20preliminary%202017%20data_October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05023738321003E-2"/>
          <c:y val="2.2445571617481723E-2"/>
          <c:w val="0.86434641764431108"/>
          <c:h val="0.73186198443852479"/>
        </c:manualLayout>
      </c:layout>
      <c:lineChart>
        <c:grouping val="standard"/>
        <c:varyColors val="0"/>
        <c:ser>
          <c:idx val="0"/>
          <c:order val="0"/>
          <c:tx>
            <c:strRef>
              <c:f>Sheet1!$B$1</c:f>
              <c:strCache>
                <c:ptCount val="1"/>
                <c:pt idx="0">
                  <c:v>Male Rate</c:v>
                </c:pt>
              </c:strCache>
            </c:strRef>
          </c:tx>
          <c:spPr>
            <a:ln w="38100" cap="rnd" cmpd="sng">
              <a:solidFill>
                <a:srgbClr val="FF6600"/>
              </a:solidFill>
              <a:prstDash val="solid"/>
              <a:round/>
            </a:ln>
            <a:effectLst/>
          </c:spPr>
          <c:marker>
            <c:symbol val="none"/>
          </c:marker>
          <c:dPt>
            <c:idx val="11"/>
            <c:marker>
              <c:symbol val="none"/>
            </c:marker>
            <c:bubble3D val="0"/>
            <c:spPr>
              <a:ln w="38100" cap="rnd" cmpd="sng">
                <a:solidFill>
                  <a:srgbClr val="FF6600"/>
                </a:solidFill>
                <a:prstDash val="sysDot"/>
                <a:round/>
              </a:ln>
              <a:effectLst/>
            </c:spPr>
            <c:extLst xmlns:c16r2="http://schemas.microsoft.com/office/drawing/2015/06/chart">
              <c:ext xmlns:c16="http://schemas.microsoft.com/office/drawing/2014/chart" uri="{C3380CC4-5D6E-409C-BE32-E72D297353CC}">
                <c16:uniqueId val="{00000006-15BD-4368-92A9-621123076F5F}"/>
              </c:ext>
            </c:extLst>
          </c:dPt>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 Projection</c:v>
                </c:pt>
              </c:strCache>
            </c:strRef>
          </c:cat>
          <c:val>
            <c:numRef>
              <c:f>Sheet1!$B$2:$B$13</c:f>
              <c:numCache>
                <c:formatCode>General</c:formatCode>
                <c:ptCount val="12"/>
                <c:pt idx="0">
                  <c:v>115.6</c:v>
                </c:pt>
                <c:pt idx="1">
                  <c:v>112.8</c:v>
                </c:pt>
                <c:pt idx="2">
                  <c:v>102.1</c:v>
                </c:pt>
                <c:pt idx="3">
                  <c:v>91</c:v>
                </c:pt>
                <c:pt idx="4">
                  <c:v>93.9</c:v>
                </c:pt>
                <c:pt idx="5">
                  <c:v>97.7</c:v>
                </c:pt>
                <c:pt idx="6">
                  <c:v>105</c:v>
                </c:pt>
                <c:pt idx="7">
                  <c:v>108.7</c:v>
                </c:pt>
                <c:pt idx="8">
                  <c:v>119.1</c:v>
                </c:pt>
                <c:pt idx="9">
                  <c:v>139.69999999999999</c:v>
                </c:pt>
                <c:pt idx="10">
                  <c:v>170.7</c:v>
                </c:pt>
                <c:pt idx="11">
                  <c:v>223</c:v>
                </c:pt>
              </c:numCache>
            </c:numRef>
          </c:val>
          <c:smooth val="0"/>
          <c:extLst xmlns:c16r2="http://schemas.microsoft.com/office/drawing/2015/06/chart">
            <c:ext xmlns:c16="http://schemas.microsoft.com/office/drawing/2014/chart" uri="{C3380CC4-5D6E-409C-BE32-E72D297353CC}">
              <c16:uniqueId val="{00000001-15BD-4368-92A9-621123076F5F}"/>
            </c:ext>
          </c:extLst>
        </c:ser>
        <c:ser>
          <c:idx val="1"/>
          <c:order val="1"/>
          <c:tx>
            <c:strRef>
              <c:f>Sheet1!$C$1</c:f>
              <c:strCache>
                <c:ptCount val="1"/>
                <c:pt idx="0">
                  <c:v>Female Rate</c:v>
                </c:pt>
              </c:strCache>
            </c:strRef>
          </c:tx>
          <c:spPr>
            <a:ln w="38100" cap="rnd" cmpd="sng">
              <a:solidFill>
                <a:srgbClr val="007D57"/>
              </a:solidFill>
              <a:prstDash val="solid"/>
              <a:round/>
            </a:ln>
            <a:effectLst/>
          </c:spPr>
          <c:marker>
            <c:symbol val="none"/>
          </c:marker>
          <c:dPt>
            <c:idx val="11"/>
            <c:marker>
              <c:symbol val="none"/>
            </c:marker>
            <c:bubble3D val="0"/>
            <c:spPr>
              <a:ln w="38100" cap="rnd" cmpd="sng">
                <a:solidFill>
                  <a:srgbClr val="007D57"/>
                </a:solidFill>
                <a:prstDash val="sysDot"/>
                <a:round/>
              </a:ln>
              <a:effectLst/>
            </c:spPr>
            <c:extLst xmlns:c16r2="http://schemas.microsoft.com/office/drawing/2015/06/chart">
              <c:ext xmlns:c16="http://schemas.microsoft.com/office/drawing/2014/chart" uri="{C3380CC4-5D6E-409C-BE32-E72D297353CC}">
                <c16:uniqueId val="{00000007-15BD-4368-92A9-621123076F5F}"/>
              </c:ext>
            </c:extLst>
          </c:dPt>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 Projection</c:v>
                </c:pt>
              </c:strCache>
            </c:strRef>
          </c:cat>
          <c:val>
            <c:numRef>
              <c:f>Sheet1!$C$2:$C$13</c:f>
              <c:numCache>
                <c:formatCode>General</c:formatCode>
                <c:ptCount val="12"/>
                <c:pt idx="0">
                  <c:v>123.1</c:v>
                </c:pt>
                <c:pt idx="1">
                  <c:v>122.6</c:v>
                </c:pt>
                <c:pt idx="2">
                  <c:v>118.5</c:v>
                </c:pt>
                <c:pt idx="3">
                  <c:v>104.5</c:v>
                </c:pt>
                <c:pt idx="4">
                  <c:v>105.6</c:v>
                </c:pt>
                <c:pt idx="5">
                  <c:v>108</c:v>
                </c:pt>
                <c:pt idx="6">
                  <c:v>107.9</c:v>
                </c:pt>
                <c:pt idx="7">
                  <c:v>101.7</c:v>
                </c:pt>
                <c:pt idx="8">
                  <c:v>100.4</c:v>
                </c:pt>
                <c:pt idx="9">
                  <c:v>106.3</c:v>
                </c:pt>
                <c:pt idx="10">
                  <c:v>121</c:v>
                </c:pt>
                <c:pt idx="11">
                  <c:v>150.80000000000001</c:v>
                </c:pt>
              </c:numCache>
            </c:numRef>
          </c:val>
          <c:smooth val="0"/>
          <c:extLst xmlns:c16r2="http://schemas.microsoft.com/office/drawing/2015/06/chart">
            <c:ext xmlns:c16="http://schemas.microsoft.com/office/drawing/2014/chart" uri="{C3380CC4-5D6E-409C-BE32-E72D297353CC}">
              <c16:uniqueId val="{00000003-15BD-4368-92A9-621123076F5F}"/>
            </c:ext>
          </c:extLst>
        </c:ser>
        <c:dLbls>
          <c:showLegendKey val="0"/>
          <c:showVal val="0"/>
          <c:showCatName val="0"/>
          <c:showSerName val="0"/>
          <c:showPercent val="0"/>
          <c:showBubbleSize val="0"/>
        </c:dLbls>
        <c:smooth val="0"/>
        <c:axId val="493194648"/>
        <c:axId val="493193080"/>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Sheet1!$D$1</c15:sqref>
                        </c15:formulaRef>
                      </c:ext>
                    </c:extLst>
                    <c:strCache>
                      <c:ptCount val="1"/>
                      <c:pt idx="0">
                        <c:v>Total rate</c:v>
                      </c:pt>
                    </c:strCache>
                  </c:strRef>
                </c:tx>
                <c:spPr>
                  <a:ln w="28575" cap="rnd">
                    <a:solidFill>
                      <a:schemeClr val="accent3"/>
                    </a:solidFill>
                    <a:round/>
                  </a:ln>
                  <a:effectLst/>
                </c:spPr>
                <c:marker>
                  <c:symbol val="none"/>
                </c:marker>
                <c:dLbls>
                  <c:dLbl>
                    <c:idx val="11"/>
                    <c:showLegendKey val="0"/>
                    <c:showVal val="0"/>
                    <c:showCatName val="0"/>
                    <c:showSerName val="1"/>
                    <c:showPercent val="0"/>
                    <c:showBubbleSize val="0"/>
                    <c:extLst xmlns:c16r2="http://schemas.microsoft.com/office/drawing/2015/06/char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uri="{CE6537A1-D6FC-4f65-9D91-7224C49458BB}">
                      <c15:showLeaderLines val="0"/>
                    </c:ext>
                  </c:extLst>
                </c:dLbls>
                <c:cat>
                  <c:strRef>
                    <c:extLst xmlns:c16r2="http://schemas.microsoft.com/office/drawing/2015/06/chart">
                      <c:ext uri="{02D57815-91ED-43cb-92C2-25804820EDAC}">
                        <c15:formulaRef>
                          <c15:sqref>Sheet1!$A$2:$A$13</c15:sqref>
                        </c15:formulaRef>
                      </c:ext>
                    </c:extLst>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 Projection</c:v>
                      </c:pt>
                    </c:strCache>
                  </c:strRef>
                </c:cat>
                <c:val>
                  <c:numRef>
                    <c:extLst xmlns:c16r2="http://schemas.microsoft.com/office/drawing/2015/06/chart">
                      <c:ext uri="{02D57815-91ED-43cb-92C2-25804820EDAC}">
                        <c15:formulaRef>
                          <c15:sqref>Sheet1!$D$2:$D$13</c15:sqref>
                        </c15:formulaRef>
                      </c:ext>
                    </c:extLst>
                    <c:numCache>
                      <c:formatCode>General</c:formatCode>
                      <c:ptCount val="12"/>
                      <c:pt idx="0">
                        <c:v>119.7</c:v>
                      </c:pt>
                      <c:pt idx="1">
                        <c:v>118</c:v>
                      </c:pt>
                      <c:pt idx="2">
                        <c:v>110.7</c:v>
                      </c:pt>
                      <c:pt idx="3">
                        <c:v>98.1</c:v>
                      </c:pt>
                      <c:pt idx="4">
                        <c:v>100.2</c:v>
                      </c:pt>
                      <c:pt idx="5">
                        <c:v>103.3</c:v>
                      </c:pt>
                      <c:pt idx="6">
                        <c:v>106.7</c:v>
                      </c:pt>
                      <c:pt idx="7">
                        <c:v>105.3</c:v>
                      </c:pt>
                      <c:pt idx="8">
                        <c:v>109.8</c:v>
                      </c:pt>
                      <c:pt idx="9">
                        <c:v>123</c:v>
                      </c:pt>
                      <c:pt idx="10">
                        <c:v>145.80000000000001</c:v>
                      </c:pt>
                      <c:pt idx="11">
                        <c:v>186.6</c:v>
                      </c:pt>
                    </c:numCache>
                  </c:numRef>
                </c:val>
                <c:smooth val="0"/>
                <c:extLst xmlns:c16r2="http://schemas.microsoft.com/office/drawing/2015/06/chart">
                  <c:ext xmlns:c16="http://schemas.microsoft.com/office/drawing/2014/chart" uri="{C3380CC4-5D6E-409C-BE32-E72D297353CC}">
                    <c16:uniqueId val="{00000005-15BD-4368-92A9-621123076F5F}"/>
                  </c:ext>
                </c:extLst>
              </c15:ser>
            </c15:filteredLineSeries>
          </c:ext>
        </c:extLst>
      </c:lineChart>
      <c:catAx>
        <c:axId val="49319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3193080"/>
        <c:crosses val="autoZero"/>
        <c:auto val="1"/>
        <c:lblAlgn val="ctr"/>
        <c:lblOffset val="100"/>
        <c:noMultiLvlLbl val="0"/>
      </c:catAx>
      <c:valAx>
        <c:axId val="49319308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Rate per 100,000 population</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3194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Region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73647828905902"/>
          <c:y val="0.19831958004513811"/>
          <c:w val="0.83348692258903234"/>
          <c:h val="0.64789146829070565"/>
        </c:manualLayout>
      </c:layout>
      <c:lineChart>
        <c:grouping val="standard"/>
        <c:varyColors val="0"/>
        <c:ser>
          <c:idx val="0"/>
          <c:order val="0"/>
          <c:tx>
            <c:strRef>
              <c:f>'GC by region'!$B$4</c:f>
              <c:strCache>
                <c:ptCount val="1"/>
                <c:pt idx="0">
                  <c:v>Midwest</c:v>
                </c:pt>
              </c:strCache>
            </c:strRef>
          </c:tx>
          <c:spPr>
            <a:ln w="28575" cap="rnd">
              <a:solidFill>
                <a:srgbClr val="00788A"/>
              </a:solidFill>
              <a:round/>
            </a:ln>
            <a:effectLst/>
          </c:spPr>
          <c:marker>
            <c:symbol val="none"/>
          </c:marker>
          <c:dLbls>
            <c:dLbl>
              <c:idx val="10"/>
              <c:layout>
                <c:manualLayout>
                  <c:x val="0"/>
                  <c:y val="2.9090909090909091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98E7-45C4-9A8F-ACC7ECE9B98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region'!$A$5:$A$15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region'!$B$5:$B$15</c:f>
              <c:numCache>
                <c:formatCode>0.00</c:formatCode>
                <c:ptCount val="11"/>
                <c:pt idx="0">
                  <c:v>138.97</c:v>
                </c:pt>
                <c:pt idx="1">
                  <c:v>129.80000000000001</c:v>
                </c:pt>
                <c:pt idx="2">
                  <c:v>115.98</c:v>
                </c:pt>
                <c:pt idx="3">
                  <c:v>108.34</c:v>
                </c:pt>
                <c:pt idx="4">
                  <c:v>110.84</c:v>
                </c:pt>
                <c:pt idx="5">
                  <c:v>114.3</c:v>
                </c:pt>
                <c:pt idx="6">
                  <c:v>108.23</c:v>
                </c:pt>
                <c:pt idx="7">
                  <c:v>106.25</c:v>
                </c:pt>
                <c:pt idx="8">
                  <c:v>115.43</c:v>
                </c:pt>
                <c:pt idx="9">
                  <c:v>142.91</c:v>
                </c:pt>
                <c:pt idx="10">
                  <c:v>148.61000000000001</c:v>
                </c:pt>
              </c:numCache>
            </c:numRef>
          </c:val>
          <c:smooth val="0"/>
          <c:extLst xmlns:c16r2="http://schemas.microsoft.com/office/drawing/2015/06/chart">
            <c:ext xmlns:c16="http://schemas.microsoft.com/office/drawing/2014/chart" uri="{C3380CC4-5D6E-409C-BE32-E72D297353CC}">
              <c16:uniqueId val="{00000001-98E7-45C4-9A8F-ACC7ECE9B988}"/>
            </c:ext>
          </c:extLst>
        </c:ser>
        <c:ser>
          <c:idx val="1"/>
          <c:order val="1"/>
          <c:tx>
            <c:strRef>
              <c:f>'GC by region'!$C$4</c:f>
              <c:strCache>
                <c:ptCount val="1"/>
                <c:pt idx="0">
                  <c:v>Northeast</c:v>
                </c:pt>
              </c:strCache>
            </c:strRef>
          </c:tx>
          <c:spPr>
            <a:ln w="28575" cap="rnd">
              <a:solidFill>
                <a:srgbClr val="9A4E9E"/>
              </a:solidFill>
              <a:prstDash val="dash"/>
              <a:round/>
            </a:ln>
            <a:effectLst/>
          </c:spPr>
          <c:marker>
            <c:symbol val="none"/>
          </c:marker>
          <c:dLbls>
            <c:dLbl>
              <c:idx val="10"/>
              <c:layout>
                <c:manualLayout>
                  <c:x val="-1.6787235884677416E-2"/>
                  <c:y val="0.1212121212121212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98E7-45C4-9A8F-ACC7ECE9B98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region'!$A$5:$A$15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region'!$C$5:$C$15</c:f>
              <c:numCache>
                <c:formatCode>0.00</c:formatCode>
                <c:ptCount val="11"/>
                <c:pt idx="0">
                  <c:v>77.22</c:v>
                </c:pt>
                <c:pt idx="1">
                  <c:v>70.91</c:v>
                </c:pt>
                <c:pt idx="2">
                  <c:v>67.05</c:v>
                </c:pt>
                <c:pt idx="3">
                  <c:v>77.349999999999994</c:v>
                </c:pt>
                <c:pt idx="4">
                  <c:v>85.44</c:v>
                </c:pt>
                <c:pt idx="5">
                  <c:v>92.21</c:v>
                </c:pt>
                <c:pt idx="6">
                  <c:v>85.25</c:v>
                </c:pt>
                <c:pt idx="7">
                  <c:v>84.4</c:v>
                </c:pt>
                <c:pt idx="8">
                  <c:v>93.96</c:v>
                </c:pt>
                <c:pt idx="9">
                  <c:v>108.78</c:v>
                </c:pt>
                <c:pt idx="10">
                  <c:v>128.47</c:v>
                </c:pt>
              </c:numCache>
            </c:numRef>
          </c:val>
          <c:smooth val="0"/>
          <c:extLst xmlns:c16r2="http://schemas.microsoft.com/office/drawing/2015/06/chart">
            <c:ext xmlns:c16="http://schemas.microsoft.com/office/drawing/2014/chart" uri="{C3380CC4-5D6E-409C-BE32-E72D297353CC}">
              <c16:uniqueId val="{00000003-98E7-45C4-9A8F-ACC7ECE9B988}"/>
            </c:ext>
          </c:extLst>
        </c:ser>
        <c:ser>
          <c:idx val="2"/>
          <c:order val="2"/>
          <c:tx>
            <c:strRef>
              <c:f>'GC by region'!$D$4</c:f>
              <c:strCache>
                <c:ptCount val="1"/>
                <c:pt idx="0">
                  <c:v>South</c:v>
                </c:pt>
              </c:strCache>
            </c:strRef>
          </c:tx>
          <c:spPr>
            <a:ln w="28575" cap="rnd">
              <a:solidFill>
                <a:srgbClr val="BF311A"/>
              </a:solidFill>
              <a:prstDash val="sysDot"/>
              <a:round/>
            </a:ln>
            <a:effectLst/>
          </c:spPr>
          <c:marker>
            <c:symbol val="none"/>
          </c:marker>
          <c:dLbls>
            <c:dLbl>
              <c:idx val="10"/>
              <c:layout>
                <c:manualLayout>
                  <c:x val="-2.797872647446226E-2"/>
                  <c:y val="-4.8484848484848506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98E7-45C4-9A8F-ACC7ECE9B98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region'!$A$5:$A$15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region'!$D$5:$D$15</c:f>
              <c:numCache>
                <c:formatCode>0.00</c:formatCode>
                <c:ptCount val="11"/>
                <c:pt idx="0">
                  <c:v>154.09</c:v>
                </c:pt>
                <c:pt idx="1">
                  <c:v>150.72</c:v>
                </c:pt>
                <c:pt idx="2">
                  <c:v>131.36000000000001</c:v>
                </c:pt>
                <c:pt idx="3">
                  <c:v>132.72</c:v>
                </c:pt>
                <c:pt idx="4">
                  <c:v>133.76</c:v>
                </c:pt>
                <c:pt idx="5">
                  <c:v>130.54</c:v>
                </c:pt>
                <c:pt idx="6">
                  <c:v>127.37</c:v>
                </c:pt>
                <c:pt idx="7">
                  <c:v>129.91</c:v>
                </c:pt>
                <c:pt idx="8">
                  <c:v>144.62</c:v>
                </c:pt>
                <c:pt idx="9">
                  <c:v>166.83</c:v>
                </c:pt>
                <c:pt idx="10">
                  <c:v>174.92</c:v>
                </c:pt>
              </c:numCache>
            </c:numRef>
          </c:val>
          <c:smooth val="0"/>
          <c:extLst xmlns:c16r2="http://schemas.microsoft.com/office/drawing/2015/06/chart">
            <c:ext xmlns:c16="http://schemas.microsoft.com/office/drawing/2014/chart" uri="{C3380CC4-5D6E-409C-BE32-E72D297353CC}">
              <c16:uniqueId val="{00000005-98E7-45C4-9A8F-ACC7ECE9B988}"/>
            </c:ext>
          </c:extLst>
        </c:ser>
        <c:ser>
          <c:idx val="3"/>
          <c:order val="3"/>
          <c:tx>
            <c:strRef>
              <c:f>'GC by region'!$E$4</c:f>
              <c:strCache>
                <c:ptCount val="1"/>
                <c:pt idx="0">
                  <c:v>West</c:v>
                </c:pt>
              </c:strCache>
            </c:strRef>
          </c:tx>
          <c:spPr>
            <a:ln w="28575" cap="rnd">
              <a:solidFill>
                <a:srgbClr val="F6A01A"/>
              </a:solidFill>
              <a:prstDash val="lgDashDotDot"/>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6-98E7-45C4-9A8F-ACC7ECE9B98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region'!$A$5:$A$15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region'!$E$5:$E$15</c:f>
              <c:numCache>
                <c:formatCode>0.00</c:formatCode>
                <c:ptCount val="11"/>
                <c:pt idx="0">
                  <c:v>73.19</c:v>
                </c:pt>
                <c:pt idx="1">
                  <c:v>60.71</c:v>
                </c:pt>
                <c:pt idx="2">
                  <c:v>52.72</c:v>
                </c:pt>
                <c:pt idx="3">
                  <c:v>58.38</c:v>
                </c:pt>
                <c:pt idx="4">
                  <c:v>61.41</c:v>
                </c:pt>
                <c:pt idx="5">
                  <c:v>72.569999999999993</c:v>
                </c:pt>
                <c:pt idx="6">
                  <c:v>82.72</c:v>
                </c:pt>
                <c:pt idx="7">
                  <c:v>99.88</c:v>
                </c:pt>
                <c:pt idx="8">
                  <c:v>116.63</c:v>
                </c:pt>
                <c:pt idx="9">
                  <c:v>142.1</c:v>
                </c:pt>
                <c:pt idx="10">
                  <c:v>159.99</c:v>
                </c:pt>
              </c:numCache>
            </c:numRef>
          </c:val>
          <c:smooth val="0"/>
          <c:extLst xmlns:c16r2="http://schemas.microsoft.com/office/drawing/2015/06/chart">
            <c:ext xmlns:c16="http://schemas.microsoft.com/office/drawing/2014/chart" uri="{C3380CC4-5D6E-409C-BE32-E72D297353CC}">
              <c16:uniqueId val="{00000007-98E7-45C4-9A8F-ACC7ECE9B988}"/>
            </c:ext>
          </c:extLst>
        </c:ser>
        <c:dLbls>
          <c:showLegendKey val="0"/>
          <c:showVal val="0"/>
          <c:showCatName val="0"/>
          <c:showSerName val="0"/>
          <c:showPercent val="0"/>
          <c:showBubbleSize val="0"/>
        </c:dLbls>
        <c:smooth val="0"/>
        <c:axId val="411060336"/>
        <c:axId val="411063472"/>
      </c:lineChart>
      <c:catAx>
        <c:axId val="41106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1063472"/>
        <c:crosses val="autoZero"/>
        <c:auto val="1"/>
        <c:lblAlgn val="ctr"/>
        <c:lblOffset val="100"/>
        <c:noMultiLvlLbl val="0"/>
      </c:catAx>
      <c:valAx>
        <c:axId val="41106347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r>
                  <a:rPr lang="en-US" sz="900">
                    <a:latin typeface="Calibri" panose="020F0502020204030204" pitchFamily="34" charset="0"/>
                  </a:rPr>
                  <a:t>Rate (Per 100,000 population)</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1060336"/>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Race/Ethnicity</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4144717666734"/>
          <c:y val="0.20234640376073687"/>
          <c:w val="0.81313390338114977"/>
          <c:h val="0.65189733766188795"/>
        </c:manualLayout>
      </c:layout>
      <c:lineChart>
        <c:grouping val="standard"/>
        <c:varyColors val="0"/>
        <c:ser>
          <c:idx val="0"/>
          <c:order val="0"/>
          <c:tx>
            <c:strRef>
              <c:f>'GC by race'!$A$5</c:f>
              <c:strCache>
                <c:ptCount val="1"/>
                <c:pt idx="0">
                  <c:v>White</c:v>
                </c:pt>
              </c:strCache>
            </c:strRef>
          </c:tx>
          <c:spPr>
            <a:ln w="28575" cap="rnd">
              <a:solidFill>
                <a:schemeClr val="accent1"/>
              </a:solidFill>
              <a:prstDash val="dashDot"/>
              <a:round/>
            </a:ln>
            <a:effectLst/>
          </c:spPr>
          <c:marker>
            <c:symbol val="none"/>
          </c:marker>
          <c:dLbls>
            <c:dLbl>
              <c:idx val="10"/>
              <c:layout>
                <c:manualLayout>
                  <c:x val="-1.0590859462839114E-2"/>
                  <c:y val="-4.398146544857631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7591-443B-9D93-F55A0ED1C3C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race'!$B$4:$L$4</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race'!$B$5:$L$5</c:f>
              <c:numCache>
                <c:formatCode>0.00</c:formatCode>
                <c:ptCount val="11"/>
                <c:pt idx="0">
                  <c:v>27.018999999999998</c:v>
                </c:pt>
                <c:pt idx="1">
                  <c:v>24.129000000000001</c:v>
                </c:pt>
                <c:pt idx="2">
                  <c:v>21.213000000000001</c:v>
                </c:pt>
                <c:pt idx="3">
                  <c:v>23.372</c:v>
                </c:pt>
                <c:pt idx="4">
                  <c:v>25.126999999999999</c:v>
                </c:pt>
                <c:pt idx="5">
                  <c:v>29.652000000000001</c:v>
                </c:pt>
                <c:pt idx="6">
                  <c:v>32.439</c:v>
                </c:pt>
                <c:pt idx="7">
                  <c:v>36.790999999999997</c:v>
                </c:pt>
                <c:pt idx="8">
                  <c:v>43.435000000000002</c:v>
                </c:pt>
                <c:pt idx="9">
                  <c:v>54.417000000000002</c:v>
                </c:pt>
                <c:pt idx="10">
                  <c:v>58.31</c:v>
                </c:pt>
              </c:numCache>
            </c:numRef>
          </c:val>
          <c:smooth val="0"/>
          <c:extLst xmlns:c16r2="http://schemas.microsoft.com/office/drawing/2015/06/chart">
            <c:ext xmlns:c16="http://schemas.microsoft.com/office/drawing/2014/chart" uri="{C3380CC4-5D6E-409C-BE32-E72D297353CC}">
              <c16:uniqueId val="{00000001-7591-443B-9D93-F55A0ED1C3CF}"/>
            </c:ext>
          </c:extLst>
        </c:ser>
        <c:ser>
          <c:idx val="1"/>
          <c:order val="1"/>
          <c:tx>
            <c:strRef>
              <c:f>'GC by race'!$A$6</c:f>
              <c:strCache>
                <c:ptCount val="1"/>
                <c:pt idx="0">
                  <c:v>Black</c:v>
                </c:pt>
              </c:strCache>
            </c:strRef>
          </c:tx>
          <c:spPr>
            <a:ln w="28575" cap="rnd">
              <a:solidFill>
                <a:srgbClr val="00788A"/>
              </a:solidFill>
              <a:round/>
            </a:ln>
            <a:effectLst/>
          </c:spPr>
          <c:marker>
            <c:symbol val="none"/>
          </c:marker>
          <c:dLbls>
            <c:dLbl>
              <c:idx val="10"/>
              <c:layout>
                <c:manualLayout>
                  <c:x val="-4.0784816043234251E-2"/>
                  <c:y val="-6.5381490976626003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7591-443B-9D93-F55A0ED1C3C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race'!$B$4:$L$4</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race'!$B$6:$L$6</c:f>
              <c:numCache>
                <c:formatCode>0.00</c:formatCode>
                <c:ptCount val="11"/>
                <c:pt idx="0">
                  <c:v>515.15300000000002</c:v>
                </c:pt>
                <c:pt idx="1">
                  <c:v>489.01</c:v>
                </c:pt>
                <c:pt idx="2">
                  <c:v>431.084</c:v>
                </c:pt>
                <c:pt idx="3">
                  <c:v>426.202</c:v>
                </c:pt>
                <c:pt idx="4">
                  <c:v>421.86900000000003</c:v>
                </c:pt>
                <c:pt idx="5">
                  <c:v>417.44299999999998</c:v>
                </c:pt>
                <c:pt idx="6">
                  <c:v>384.53399999999999</c:v>
                </c:pt>
                <c:pt idx="7">
                  <c:v>377.096</c:v>
                </c:pt>
                <c:pt idx="8">
                  <c:v>400.12700000000001</c:v>
                </c:pt>
                <c:pt idx="9">
                  <c:v>457.28899999999999</c:v>
                </c:pt>
                <c:pt idx="10">
                  <c:v>461.40600000000001</c:v>
                </c:pt>
              </c:numCache>
            </c:numRef>
          </c:val>
          <c:smooth val="0"/>
          <c:extLst xmlns:c16r2="http://schemas.microsoft.com/office/drawing/2015/06/chart">
            <c:ext xmlns:c16="http://schemas.microsoft.com/office/drawing/2014/chart" uri="{C3380CC4-5D6E-409C-BE32-E72D297353CC}">
              <c16:uniqueId val="{00000003-7591-443B-9D93-F55A0ED1C3CF}"/>
            </c:ext>
          </c:extLst>
        </c:ser>
        <c:ser>
          <c:idx val="2"/>
          <c:order val="2"/>
          <c:tx>
            <c:strRef>
              <c:f>'GC by race'!$A$7</c:f>
              <c:strCache>
                <c:ptCount val="1"/>
                <c:pt idx="0">
                  <c:v>Hispanic</c:v>
                </c:pt>
              </c:strCache>
            </c:strRef>
          </c:tx>
          <c:spPr>
            <a:ln w="28575" cap="rnd">
              <a:solidFill>
                <a:srgbClr val="9A4E9E"/>
              </a:solidFill>
              <a:prstDash val="dash"/>
              <a:round/>
            </a:ln>
            <a:effectLst/>
          </c:spPr>
          <c:marker>
            <c:symbol val="none"/>
          </c:marker>
          <c:dLbls>
            <c:dLbl>
              <c:idx val="10"/>
              <c:layout>
                <c:manualLayout>
                  <c:x val="-5.1990487406780111E-2"/>
                  <c:y val="-7.0712697632124968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7591-443B-9D93-F55A0ED1C3C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race'!$B$4:$L$4</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race'!$B$7:$L$7</c:f>
              <c:numCache>
                <c:formatCode>0.00</c:formatCode>
                <c:ptCount val="11"/>
                <c:pt idx="0">
                  <c:v>52.898000000000003</c:v>
                </c:pt>
                <c:pt idx="1">
                  <c:v>50.887</c:v>
                </c:pt>
                <c:pt idx="2">
                  <c:v>44.607999999999997</c:v>
                </c:pt>
                <c:pt idx="3">
                  <c:v>47.878999999999998</c:v>
                </c:pt>
                <c:pt idx="4">
                  <c:v>52.216000000000001</c:v>
                </c:pt>
                <c:pt idx="5">
                  <c:v>59.573</c:v>
                </c:pt>
                <c:pt idx="6">
                  <c:v>64.090999999999994</c:v>
                </c:pt>
                <c:pt idx="7">
                  <c:v>69.820999999999998</c:v>
                </c:pt>
                <c:pt idx="8">
                  <c:v>78.72</c:v>
                </c:pt>
                <c:pt idx="9">
                  <c:v>95.948999999999998</c:v>
                </c:pt>
                <c:pt idx="10">
                  <c:v>104.158</c:v>
                </c:pt>
              </c:numCache>
            </c:numRef>
          </c:val>
          <c:smooth val="0"/>
          <c:extLst xmlns:c16r2="http://schemas.microsoft.com/office/drawing/2015/06/chart">
            <c:ext xmlns:c16="http://schemas.microsoft.com/office/drawing/2014/chart" uri="{C3380CC4-5D6E-409C-BE32-E72D297353CC}">
              <c16:uniqueId val="{00000005-7591-443B-9D93-F55A0ED1C3CF}"/>
            </c:ext>
          </c:extLst>
        </c:ser>
        <c:ser>
          <c:idx val="3"/>
          <c:order val="3"/>
          <c:tx>
            <c:strRef>
              <c:f>'GC by race'!$A$8</c:f>
              <c:strCache>
                <c:ptCount val="1"/>
                <c:pt idx="0">
                  <c:v>A/PI</c:v>
                </c:pt>
              </c:strCache>
            </c:strRef>
          </c:tx>
          <c:spPr>
            <a:ln w="28575" cap="rnd">
              <a:solidFill>
                <a:schemeClr val="accent4"/>
              </a:solidFill>
              <a:prstDash val="lgDashDotDot"/>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6-7591-443B-9D93-F55A0ED1C3C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race'!$B$4:$L$4</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race'!$B$8:$L$8</c:f>
              <c:numCache>
                <c:formatCode>0.00</c:formatCode>
                <c:ptCount val="11"/>
                <c:pt idx="0">
                  <c:v>14.472</c:v>
                </c:pt>
                <c:pt idx="1">
                  <c:v>15.388</c:v>
                </c:pt>
                <c:pt idx="2">
                  <c:v>13.685</c:v>
                </c:pt>
                <c:pt idx="3">
                  <c:v>14.398</c:v>
                </c:pt>
                <c:pt idx="4">
                  <c:v>14.663</c:v>
                </c:pt>
                <c:pt idx="5">
                  <c:v>17.216000000000001</c:v>
                </c:pt>
                <c:pt idx="6">
                  <c:v>17.920999999999999</c:v>
                </c:pt>
                <c:pt idx="7">
                  <c:v>19.417999999999999</c:v>
                </c:pt>
                <c:pt idx="8">
                  <c:v>24.079000000000001</c:v>
                </c:pt>
                <c:pt idx="9">
                  <c:v>31.073</c:v>
                </c:pt>
                <c:pt idx="10">
                  <c:v>33.771999999999998</c:v>
                </c:pt>
              </c:numCache>
            </c:numRef>
          </c:val>
          <c:smooth val="0"/>
          <c:extLst xmlns:c16r2="http://schemas.microsoft.com/office/drawing/2015/06/chart">
            <c:ext xmlns:c16="http://schemas.microsoft.com/office/drawing/2014/chart" uri="{C3380CC4-5D6E-409C-BE32-E72D297353CC}">
              <c16:uniqueId val="{00000007-7591-443B-9D93-F55A0ED1C3CF}"/>
            </c:ext>
          </c:extLst>
        </c:ser>
        <c:ser>
          <c:idx val="4"/>
          <c:order val="4"/>
          <c:tx>
            <c:strRef>
              <c:f>'GC by race'!$A$9</c:f>
              <c:strCache>
                <c:ptCount val="1"/>
                <c:pt idx="0">
                  <c:v>AI/AN</c:v>
                </c:pt>
              </c:strCache>
            </c:strRef>
          </c:tx>
          <c:spPr>
            <a:ln w="28575" cap="rnd">
              <a:solidFill>
                <a:srgbClr val="BF311A"/>
              </a:solidFill>
              <a:prstDash val="sysDot"/>
              <a:round/>
            </a:ln>
            <a:effectLst/>
          </c:spPr>
          <c:marker>
            <c:symbol val="none"/>
          </c:marker>
          <c:dLbls>
            <c:dLbl>
              <c:idx val="10"/>
              <c:layout>
                <c:manualLayout>
                  <c:x val="-4.8567221415051501E-2"/>
                  <c:y val="-0.10030000405678315"/>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8-7591-443B-9D93-F55A0ED1C3C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race'!$B$4:$L$4</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race'!$B$9:$L$9</c:f>
              <c:numCache>
                <c:formatCode>0.00</c:formatCode>
                <c:ptCount val="11"/>
                <c:pt idx="0">
                  <c:v>82.757999999999996</c:v>
                </c:pt>
                <c:pt idx="1">
                  <c:v>83.906000000000006</c:v>
                </c:pt>
                <c:pt idx="2">
                  <c:v>87.025999999999996</c:v>
                </c:pt>
                <c:pt idx="3">
                  <c:v>107.372</c:v>
                </c:pt>
                <c:pt idx="4">
                  <c:v>114.361</c:v>
                </c:pt>
                <c:pt idx="5">
                  <c:v>123.18300000000001</c:v>
                </c:pt>
                <c:pt idx="6">
                  <c:v>135.52799999999999</c:v>
                </c:pt>
                <c:pt idx="7">
                  <c:v>156.30099999999999</c:v>
                </c:pt>
                <c:pt idx="8">
                  <c:v>168.38300000000001</c:v>
                </c:pt>
                <c:pt idx="9">
                  <c:v>212.84899999999999</c:v>
                </c:pt>
                <c:pt idx="10">
                  <c:v>230.09899999999999</c:v>
                </c:pt>
              </c:numCache>
            </c:numRef>
          </c:val>
          <c:smooth val="0"/>
          <c:extLst xmlns:c16r2="http://schemas.microsoft.com/office/drawing/2015/06/chart">
            <c:ext xmlns:c16="http://schemas.microsoft.com/office/drawing/2014/chart" uri="{C3380CC4-5D6E-409C-BE32-E72D297353CC}">
              <c16:uniqueId val="{00000009-7591-443B-9D93-F55A0ED1C3CF}"/>
            </c:ext>
          </c:extLst>
        </c:ser>
        <c:dLbls>
          <c:showLegendKey val="0"/>
          <c:showVal val="0"/>
          <c:showCatName val="0"/>
          <c:showSerName val="0"/>
          <c:showPercent val="0"/>
          <c:showBubbleSize val="0"/>
        </c:dLbls>
        <c:smooth val="0"/>
        <c:axId val="411064648"/>
        <c:axId val="411057592"/>
      </c:lineChart>
      <c:catAx>
        <c:axId val="41106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1057592"/>
        <c:crosses val="autoZero"/>
        <c:auto val="1"/>
        <c:lblAlgn val="ctr"/>
        <c:lblOffset val="100"/>
        <c:noMultiLvlLbl val="0"/>
      </c:catAx>
      <c:valAx>
        <c:axId val="41105759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r>
                  <a:rPr lang="en-US" sz="900">
                    <a:latin typeface="Calibri" panose="020F0502020204030204" pitchFamily="34" charset="0"/>
                  </a:rPr>
                  <a:t>Rate (per</a:t>
                </a:r>
                <a:r>
                  <a:rPr lang="en-US" sz="900" baseline="0">
                    <a:latin typeface="Calibri" panose="020F0502020204030204" pitchFamily="34" charset="0"/>
                  </a:rPr>
                  <a:t> 100,000 population)</a:t>
                </a:r>
                <a:endParaRPr lang="en-US" sz="900">
                  <a:latin typeface="Calibri" panose="020F0502020204030204" pitchFamily="34" charset="0"/>
                </a:endParaRP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1064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Age Group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89636335517535"/>
          <c:y val="0.10024096785814769"/>
          <c:w val="0.83697099911586481"/>
          <c:h val="0.7468217886438836"/>
        </c:manualLayout>
      </c:layout>
      <c:lineChart>
        <c:grouping val="standard"/>
        <c:varyColors val="0"/>
        <c:ser>
          <c:idx val="3"/>
          <c:order val="3"/>
          <c:tx>
            <c:strRef>
              <c:f>'GC by age grp over time'!$A$9</c:f>
              <c:strCache>
                <c:ptCount val="1"/>
                <c:pt idx="0">
                  <c:v>15-19</c:v>
                </c:pt>
              </c:strCache>
            </c:strRef>
          </c:tx>
          <c:spPr>
            <a:ln w="28575" cap="rnd">
              <a:solidFill>
                <a:srgbClr val="00788A"/>
              </a:solidFill>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718E-4451-A41D-811ED63CCD3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age grp over time'!$B$5:$L$5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age grp over time'!$B$9:$L$9</c:f>
              <c:numCache>
                <c:formatCode>General</c:formatCode>
                <c:ptCount val="11"/>
                <c:pt idx="0">
                  <c:v>457.6</c:v>
                </c:pt>
                <c:pt idx="1">
                  <c:v>451.2</c:v>
                </c:pt>
                <c:pt idx="2">
                  <c:v>403.9</c:v>
                </c:pt>
                <c:pt idx="3">
                  <c:v>400.4</c:v>
                </c:pt>
                <c:pt idx="4">
                  <c:v>407.2</c:v>
                </c:pt>
                <c:pt idx="5">
                  <c:v>381.8</c:v>
                </c:pt>
                <c:pt idx="6">
                  <c:v>340.7</c:v>
                </c:pt>
                <c:pt idx="7">
                  <c:v>325</c:v>
                </c:pt>
                <c:pt idx="8">
                  <c:v>341.1</c:v>
                </c:pt>
                <c:pt idx="9">
                  <c:v>379.8</c:v>
                </c:pt>
                <c:pt idx="10">
                  <c:v>394.3</c:v>
                </c:pt>
              </c:numCache>
            </c:numRef>
          </c:val>
          <c:smooth val="0"/>
          <c:extLst xmlns:c16r2="http://schemas.microsoft.com/office/drawing/2015/06/chart">
            <c:ext xmlns:c16="http://schemas.microsoft.com/office/drawing/2014/chart" uri="{C3380CC4-5D6E-409C-BE32-E72D297353CC}">
              <c16:uniqueId val="{00000001-718E-4451-A41D-811ED63CCD3B}"/>
            </c:ext>
          </c:extLst>
        </c:ser>
        <c:ser>
          <c:idx val="4"/>
          <c:order val="4"/>
          <c:tx>
            <c:strRef>
              <c:f>'GC by age grp over time'!$A$10</c:f>
              <c:strCache>
                <c:ptCount val="1"/>
                <c:pt idx="0">
                  <c:v>20-24</c:v>
                </c:pt>
              </c:strCache>
            </c:strRef>
          </c:tx>
          <c:spPr>
            <a:ln w="28575" cap="rnd">
              <a:solidFill>
                <a:srgbClr val="9A4E9E"/>
              </a:solidFill>
              <a:prstDash val="dash"/>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718E-4451-A41D-811ED63CCD3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age grp over time'!$B$5:$L$5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age grp over time'!$B$10:$L$10</c:f>
              <c:numCache>
                <c:formatCode>General</c:formatCode>
                <c:ptCount val="11"/>
                <c:pt idx="0">
                  <c:v>529.70000000000005</c:v>
                </c:pt>
                <c:pt idx="1">
                  <c:v>516.4</c:v>
                </c:pt>
                <c:pt idx="2">
                  <c:v>467.3</c:v>
                </c:pt>
                <c:pt idx="3">
                  <c:v>489.3</c:v>
                </c:pt>
                <c:pt idx="4">
                  <c:v>504.3</c:v>
                </c:pt>
                <c:pt idx="5">
                  <c:v>510.2</c:v>
                </c:pt>
                <c:pt idx="6">
                  <c:v>495.9</c:v>
                </c:pt>
                <c:pt idx="7">
                  <c:v>507.2</c:v>
                </c:pt>
                <c:pt idx="8">
                  <c:v>547.9</c:v>
                </c:pt>
                <c:pt idx="9">
                  <c:v>607.5</c:v>
                </c:pt>
                <c:pt idx="10">
                  <c:v>618.70000000000005</c:v>
                </c:pt>
              </c:numCache>
            </c:numRef>
          </c:val>
          <c:smooth val="0"/>
          <c:extLst xmlns:c16r2="http://schemas.microsoft.com/office/drawing/2015/06/chart">
            <c:ext xmlns:c16="http://schemas.microsoft.com/office/drawing/2014/chart" uri="{C3380CC4-5D6E-409C-BE32-E72D297353CC}">
              <c16:uniqueId val="{00000003-718E-4451-A41D-811ED63CCD3B}"/>
            </c:ext>
          </c:extLst>
        </c:ser>
        <c:ser>
          <c:idx val="5"/>
          <c:order val="5"/>
          <c:tx>
            <c:strRef>
              <c:f>'GC by age grp over time'!$A$11</c:f>
              <c:strCache>
                <c:ptCount val="1"/>
                <c:pt idx="0">
                  <c:v>25-29</c:v>
                </c:pt>
              </c:strCache>
            </c:strRef>
          </c:tx>
          <c:spPr>
            <a:ln w="28575" cap="rnd">
              <a:solidFill>
                <a:srgbClr val="BF311A"/>
              </a:solidFill>
              <a:prstDash val="sysDot"/>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718E-4451-A41D-811ED63CCD3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age grp over time'!$B$5:$L$5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age grp over time'!$B$11:$L$11</c:f>
              <c:numCache>
                <c:formatCode>General</c:formatCode>
                <c:ptCount val="11"/>
                <c:pt idx="0">
                  <c:v>290.39999999999998</c:v>
                </c:pt>
                <c:pt idx="1">
                  <c:v>265.60000000000002</c:v>
                </c:pt>
                <c:pt idx="2">
                  <c:v>230</c:v>
                </c:pt>
                <c:pt idx="3">
                  <c:v>241.2</c:v>
                </c:pt>
                <c:pt idx="4">
                  <c:v>250.2</c:v>
                </c:pt>
                <c:pt idx="5">
                  <c:v>273.10000000000002</c:v>
                </c:pt>
                <c:pt idx="6">
                  <c:v>287.8</c:v>
                </c:pt>
                <c:pt idx="7">
                  <c:v>316.5</c:v>
                </c:pt>
                <c:pt idx="8">
                  <c:v>368.9</c:v>
                </c:pt>
                <c:pt idx="9">
                  <c:v>450.9</c:v>
                </c:pt>
                <c:pt idx="10">
                  <c:v>489.8</c:v>
                </c:pt>
              </c:numCache>
            </c:numRef>
          </c:val>
          <c:smooth val="0"/>
          <c:extLst xmlns:c16r2="http://schemas.microsoft.com/office/drawing/2015/06/chart">
            <c:ext xmlns:c16="http://schemas.microsoft.com/office/drawing/2014/chart" uri="{C3380CC4-5D6E-409C-BE32-E72D297353CC}">
              <c16:uniqueId val="{00000005-718E-4451-A41D-811ED63CCD3B}"/>
            </c:ext>
          </c:extLst>
        </c:ser>
        <c:ser>
          <c:idx val="6"/>
          <c:order val="6"/>
          <c:tx>
            <c:strRef>
              <c:f>'GC by age grp over time'!$A$12</c:f>
              <c:strCache>
                <c:ptCount val="1"/>
                <c:pt idx="0">
                  <c:v>30-34</c:v>
                </c:pt>
              </c:strCache>
            </c:strRef>
          </c:tx>
          <c:spPr>
            <a:ln w="28575" cap="rnd">
              <a:solidFill>
                <a:srgbClr val="86B2D8"/>
              </a:solidFill>
              <a:prstDash val="dashDot"/>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6-718E-4451-A41D-811ED63CCD3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age grp over time'!$B$5:$L$5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age grp over time'!$B$12:$L$12</c:f>
              <c:numCache>
                <c:formatCode>General</c:formatCode>
                <c:ptCount val="11"/>
                <c:pt idx="0">
                  <c:v>154.6</c:v>
                </c:pt>
                <c:pt idx="1">
                  <c:v>140.6</c:v>
                </c:pt>
                <c:pt idx="2">
                  <c:v>123.7</c:v>
                </c:pt>
                <c:pt idx="3">
                  <c:v>127.2</c:v>
                </c:pt>
                <c:pt idx="4">
                  <c:v>132.4</c:v>
                </c:pt>
                <c:pt idx="5">
                  <c:v>150.30000000000001</c:v>
                </c:pt>
                <c:pt idx="6">
                  <c:v>160.19999999999999</c:v>
                </c:pt>
                <c:pt idx="7">
                  <c:v>178.3</c:v>
                </c:pt>
                <c:pt idx="8">
                  <c:v>210.7</c:v>
                </c:pt>
                <c:pt idx="9">
                  <c:v>265.89999999999998</c:v>
                </c:pt>
                <c:pt idx="10">
                  <c:v>300.2</c:v>
                </c:pt>
              </c:numCache>
            </c:numRef>
          </c:val>
          <c:smooth val="0"/>
          <c:extLst xmlns:c16r2="http://schemas.microsoft.com/office/drawing/2015/06/chart">
            <c:ext xmlns:c16="http://schemas.microsoft.com/office/drawing/2014/chart" uri="{C3380CC4-5D6E-409C-BE32-E72D297353CC}">
              <c16:uniqueId val="{00000007-718E-4451-A41D-811ED63CCD3B}"/>
            </c:ext>
          </c:extLst>
        </c:ser>
        <c:ser>
          <c:idx val="7"/>
          <c:order val="7"/>
          <c:tx>
            <c:strRef>
              <c:f>'GC by age grp over time'!$A$13</c:f>
              <c:strCache>
                <c:ptCount val="1"/>
                <c:pt idx="0">
                  <c:v>35-39</c:v>
                </c:pt>
              </c:strCache>
            </c:strRef>
          </c:tx>
          <c:spPr>
            <a:ln w="28575" cap="rnd">
              <a:solidFill>
                <a:srgbClr val="F6A01A"/>
              </a:solidFill>
              <a:prstDash val="lgDashDotDot"/>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8-718E-4451-A41D-811ED63CCD3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age grp over time'!$B$5:$L$5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age grp over time'!$B$13:$L$13</c:f>
              <c:numCache>
                <c:formatCode>General</c:formatCode>
                <c:ptCount val="11"/>
                <c:pt idx="0">
                  <c:v>89.9</c:v>
                </c:pt>
                <c:pt idx="1">
                  <c:v>78</c:v>
                </c:pt>
                <c:pt idx="2">
                  <c:v>68</c:v>
                </c:pt>
                <c:pt idx="3">
                  <c:v>68.2</c:v>
                </c:pt>
                <c:pt idx="4">
                  <c:v>72</c:v>
                </c:pt>
                <c:pt idx="5">
                  <c:v>83.1</c:v>
                </c:pt>
                <c:pt idx="6">
                  <c:v>92</c:v>
                </c:pt>
                <c:pt idx="7">
                  <c:v>104.4</c:v>
                </c:pt>
                <c:pt idx="8">
                  <c:v>128.30000000000001</c:v>
                </c:pt>
                <c:pt idx="9">
                  <c:v>167.2</c:v>
                </c:pt>
                <c:pt idx="10">
                  <c:v>194.7</c:v>
                </c:pt>
              </c:numCache>
            </c:numRef>
          </c:val>
          <c:smooth val="0"/>
          <c:extLst xmlns:c16r2="http://schemas.microsoft.com/office/drawing/2015/06/chart">
            <c:ext xmlns:c16="http://schemas.microsoft.com/office/drawing/2014/chart" uri="{C3380CC4-5D6E-409C-BE32-E72D297353CC}">
              <c16:uniqueId val="{00000009-718E-4451-A41D-811ED63CCD3B}"/>
            </c:ext>
          </c:extLst>
        </c:ser>
        <c:ser>
          <c:idx val="8"/>
          <c:order val="8"/>
          <c:tx>
            <c:strRef>
              <c:f>'GC by age grp over time'!$A$14</c:f>
              <c:strCache>
                <c:ptCount val="1"/>
                <c:pt idx="0">
                  <c:v>40-44</c:v>
                </c:pt>
              </c:strCache>
            </c:strRef>
          </c:tx>
          <c:spPr>
            <a:ln w="28575" cap="rnd">
              <a:solidFill>
                <a:srgbClr val="00928F"/>
              </a:solidFill>
              <a:prstDash val="lgDash"/>
              <a:round/>
            </a:ln>
            <a:effectLst/>
          </c:spPr>
          <c:marker>
            <c:symbol val="none"/>
          </c:marker>
          <c:dLbls>
            <c:dLbl>
              <c:idx val="10"/>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A-718E-4451-A41D-811ED63CCD3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 by age grp over time'!$B$5:$L$5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'GC by age grp over time'!$B$14:$L$14</c:f>
              <c:numCache>
                <c:formatCode>General</c:formatCode>
                <c:ptCount val="11"/>
                <c:pt idx="0">
                  <c:v>59.8</c:v>
                </c:pt>
                <c:pt idx="1">
                  <c:v>51.2</c:v>
                </c:pt>
                <c:pt idx="2">
                  <c:v>42.8</c:v>
                </c:pt>
                <c:pt idx="3">
                  <c:v>44.3</c:v>
                </c:pt>
                <c:pt idx="4">
                  <c:v>46.1</c:v>
                </c:pt>
                <c:pt idx="5">
                  <c:v>52.1</c:v>
                </c:pt>
                <c:pt idx="6">
                  <c:v>56.7</c:v>
                </c:pt>
                <c:pt idx="7">
                  <c:v>61.6</c:v>
                </c:pt>
                <c:pt idx="8">
                  <c:v>74.400000000000006</c:v>
                </c:pt>
                <c:pt idx="9">
                  <c:v>94.5</c:v>
                </c:pt>
                <c:pt idx="10">
                  <c:v>107.7</c:v>
                </c:pt>
              </c:numCache>
            </c:numRef>
          </c:val>
          <c:smooth val="0"/>
          <c:extLst xmlns:c16r2="http://schemas.microsoft.com/office/drawing/2015/06/chart">
            <c:ext xmlns:c16="http://schemas.microsoft.com/office/drawing/2014/chart" uri="{C3380CC4-5D6E-409C-BE32-E72D297353CC}">
              <c16:uniqueId val="{0000000B-718E-4451-A41D-811ED63CCD3B}"/>
            </c:ext>
          </c:extLst>
        </c:ser>
        <c:dLbls>
          <c:showLegendKey val="0"/>
          <c:showVal val="0"/>
          <c:showCatName val="0"/>
          <c:showSerName val="0"/>
          <c:showPercent val="0"/>
          <c:showBubbleSize val="0"/>
        </c:dLbls>
        <c:smooth val="0"/>
        <c:axId val="411058376"/>
        <c:axId val="414319544"/>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'GC by age grp over time'!$A$6</c15:sqref>
                        </c15:formulaRef>
                      </c:ext>
                    </c:extLst>
                    <c:strCache>
                      <c:ptCount val="1"/>
                      <c:pt idx="0">
                        <c:v>0-4</c:v>
                      </c:pt>
                    </c:strCache>
                  </c:strRef>
                </c:tx>
                <c:spPr>
                  <a:ln w="28575" cap="rnd">
                    <a:solidFill>
                      <a:schemeClr val="accent1"/>
                    </a:solidFill>
                    <a:round/>
                  </a:ln>
                  <a:effectLst/>
                </c:spPr>
                <c:marker>
                  <c:symbol val="none"/>
                </c:marker>
                <c:cat>
                  <c:strRef>
                    <c:extLst xmlns:c16r2="http://schemas.microsoft.com/office/drawing/2015/06/chart">
                      <c:ext uri="{02D57815-91ED-43cb-92C2-25804820EDAC}">
                        <c15:formulaRef>
                          <c15:sqref>'GC by age grp over time'!$B$5:$L$5</c15:sqref>
                        </c15:formulaRef>
                      </c:ext>
                    </c:extLst>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extLst xmlns:c16r2="http://schemas.microsoft.com/office/drawing/2015/06/chart">
                      <c:ext uri="{02D57815-91ED-43cb-92C2-25804820EDAC}">
                        <c15:formulaRef>
                          <c15:sqref>'GC by age grp over time'!$B$6:$L$6</c15:sqref>
                        </c15:formulaRef>
                      </c:ext>
                    </c:extLst>
                    <c:numCache>
                      <c:formatCode>General</c:formatCode>
                      <c:ptCount val="11"/>
                      <c:pt idx="0">
                        <c:v>1.7</c:v>
                      </c:pt>
                      <c:pt idx="1">
                        <c:v>1.5</c:v>
                      </c:pt>
                      <c:pt idx="2">
                        <c:v>1.1000000000000001</c:v>
                      </c:pt>
                      <c:pt idx="3">
                        <c:v>1.2</c:v>
                      </c:pt>
                      <c:pt idx="4">
                        <c:v>0.9</c:v>
                      </c:pt>
                      <c:pt idx="5">
                        <c:v>1</c:v>
                      </c:pt>
                      <c:pt idx="6">
                        <c:v>0.9</c:v>
                      </c:pt>
                      <c:pt idx="7">
                        <c:v>0.8</c:v>
                      </c:pt>
                      <c:pt idx="8">
                        <c:v>0.7</c:v>
                      </c:pt>
                      <c:pt idx="9">
                        <c:v>0.9</c:v>
                      </c:pt>
                      <c:pt idx="10">
                        <c:v>1.1000000000000001</c:v>
                      </c:pt>
                    </c:numCache>
                  </c:numRef>
                </c:val>
                <c:smooth val="0"/>
                <c:extLst xmlns:c16r2="http://schemas.microsoft.com/office/drawing/2015/06/chart">
                  <c:ext xmlns:c16="http://schemas.microsoft.com/office/drawing/2014/chart" uri="{C3380CC4-5D6E-409C-BE32-E72D297353CC}">
                    <c16:uniqueId val="{0000000C-718E-4451-A41D-811ED63CCD3B}"/>
                  </c:ext>
                </c:extLst>
              </c15:ser>
            </c15:filteredLineSeries>
            <c15:filteredLineSeries>
              <c15:ser>
                <c:idx val="1"/>
                <c:order val="1"/>
                <c:tx>
                  <c:strRef>
                    <c:extLst xmlns:c15="http://schemas.microsoft.com/office/drawing/2012/chart" xmlns:c16r2="http://schemas.microsoft.com/office/drawing/2015/06/chart">
                      <c:ext xmlns:c15="http://schemas.microsoft.com/office/drawing/2012/chart" uri="{02D57815-91ED-43cb-92C2-25804820EDAC}">
                        <c15:formulaRef>
                          <c15:sqref>'GC by age grp over time'!$A$7</c15:sqref>
                        </c15:formulaRef>
                      </c:ext>
                    </c:extLst>
                    <c:strCache>
                      <c:ptCount val="1"/>
                      <c:pt idx="0">
                        <c:v>5-9 years</c:v>
                      </c:pt>
                    </c:strCache>
                  </c:strRef>
                </c:tx>
                <c:spPr>
                  <a:ln w="28575" cap="rnd">
                    <a:solidFill>
                      <a:schemeClr val="accent2"/>
                    </a:solidFill>
                    <a:round/>
                  </a:ln>
                  <a:effectLst/>
                </c:spPr>
                <c:marker>
                  <c:symbol val="none"/>
                </c:marker>
                <c:cat>
                  <c:strRef>
                    <c:extLst xmlns:c15="http://schemas.microsoft.com/office/drawing/2012/chart" xmlns:c16r2="http://schemas.microsoft.com/office/drawing/2015/06/chart">
                      <c:ext xmlns:c15="http://schemas.microsoft.com/office/drawing/2012/chart" uri="{02D57815-91ED-43cb-92C2-25804820EDAC}">
                        <c15:formulaRef>
                          <c15:sqref>'GC by age grp over time'!$B$5:$L$5</c15:sqref>
                        </c15:formulaRef>
                      </c:ext>
                    </c:extLst>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'GC by age grp over time'!$B$7:$L$7</c15:sqref>
                        </c15:formulaRef>
                      </c:ext>
                    </c:extLst>
                    <c:numCache>
                      <c:formatCode>General</c:formatCode>
                      <c:ptCount val="11"/>
                      <c:pt idx="0">
                        <c:v>0.7</c:v>
                      </c:pt>
                      <c:pt idx="1">
                        <c:v>0.7</c:v>
                      </c:pt>
                      <c:pt idx="2">
                        <c:v>0.4</c:v>
                      </c:pt>
                      <c:pt idx="3">
                        <c:v>0.3</c:v>
                      </c:pt>
                      <c:pt idx="4">
                        <c:v>0.4</c:v>
                      </c:pt>
                      <c:pt idx="5">
                        <c:v>0.3</c:v>
                      </c:pt>
                      <c:pt idx="6">
                        <c:v>0.4</c:v>
                      </c:pt>
                      <c:pt idx="7">
                        <c:v>0.3</c:v>
                      </c:pt>
                      <c:pt idx="8">
                        <c:v>0.4</c:v>
                      </c:pt>
                      <c:pt idx="9">
                        <c:v>0.5</c:v>
                      </c:pt>
                      <c:pt idx="10">
                        <c:v>0.5</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D-718E-4451-A41D-811ED63CCD3B}"/>
                  </c:ext>
                </c:extLst>
              </c15:ser>
            </c15:filteredLineSeries>
            <c15:filteredLine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'GC by age grp over time'!$A$8</c15:sqref>
                        </c15:formulaRef>
                      </c:ext>
                    </c:extLst>
                    <c:strCache>
                      <c:ptCount val="1"/>
                      <c:pt idx="0">
                        <c:v>10-14 yrs</c:v>
                      </c:pt>
                    </c:strCache>
                  </c:strRef>
                </c:tx>
                <c:spPr>
                  <a:ln w="28575" cap="rnd">
                    <a:solidFill>
                      <a:schemeClr val="accent3"/>
                    </a:solidFill>
                    <a:round/>
                  </a:ln>
                  <a:effectLst/>
                </c:spPr>
                <c:marker>
                  <c:symbol val="none"/>
                </c:marker>
                <c:cat>
                  <c:strRef>
                    <c:extLst xmlns:c15="http://schemas.microsoft.com/office/drawing/2012/chart" xmlns:c16r2="http://schemas.microsoft.com/office/drawing/2015/06/chart">
                      <c:ext xmlns:c15="http://schemas.microsoft.com/office/drawing/2012/chart" uri="{02D57815-91ED-43cb-92C2-25804820EDAC}">
                        <c15:formulaRef>
                          <c15:sqref>'GC by age grp over time'!$B$5:$L$5</c15:sqref>
                        </c15:formulaRef>
                      </c:ext>
                    </c:extLst>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'GC by age grp over time'!$B$8:$L$8</c15:sqref>
                        </c15:formulaRef>
                      </c:ext>
                    </c:extLst>
                    <c:numCache>
                      <c:formatCode>General</c:formatCode>
                      <c:ptCount val="11"/>
                      <c:pt idx="0">
                        <c:v>19.399999999999999</c:v>
                      </c:pt>
                      <c:pt idx="1">
                        <c:v>18.3</c:v>
                      </c:pt>
                      <c:pt idx="2">
                        <c:v>14.9</c:v>
                      </c:pt>
                      <c:pt idx="3">
                        <c:v>14.6</c:v>
                      </c:pt>
                      <c:pt idx="4">
                        <c:v>15.6</c:v>
                      </c:pt>
                      <c:pt idx="5">
                        <c:v>15.2</c:v>
                      </c:pt>
                      <c:pt idx="6">
                        <c:v>12.8</c:v>
                      </c:pt>
                      <c:pt idx="7">
                        <c:v>11.9</c:v>
                      </c:pt>
                      <c:pt idx="8">
                        <c:v>11.2</c:v>
                      </c:pt>
                      <c:pt idx="9">
                        <c:v>11.8</c:v>
                      </c:pt>
                      <c:pt idx="10">
                        <c:v>11.8</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E-718E-4451-A41D-811ED63CCD3B}"/>
                  </c:ext>
                </c:extLst>
              </c15:ser>
            </c15:filteredLineSeries>
            <c15:filteredLineSeries>
              <c15:ser>
                <c:idx val="9"/>
                <c:order val="9"/>
                <c:tx>
                  <c:strRef>
                    <c:extLst xmlns:c15="http://schemas.microsoft.com/office/drawing/2012/chart" xmlns:c16r2="http://schemas.microsoft.com/office/drawing/2015/06/chart">
                      <c:ext xmlns:c15="http://schemas.microsoft.com/office/drawing/2012/chart" uri="{02D57815-91ED-43cb-92C2-25804820EDAC}">
                        <c15:formulaRef>
                          <c15:sqref>'GC by age grp over time'!$A$15</c15:sqref>
                        </c15:formulaRef>
                      </c:ext>
                    </c:extLst>
                    <c:strCache>
                      <c:ptCount val="1"/>
                      <c:pt idx="0">
                        <c:v>45-54</c:v>
                      </c:pt>
                    </c:strCache>
                  </c:strRef>
                </c:tx>
                <c:spPr>
                  <a:ln w="28575" cap="rnd">
                    <a:solidFill>
                      <a:schemeClr val="accent4">
                        <a:lumMod val="60000"/>
                      </a:schemeClr>
                    </a:solidFill>
                    <a:round/>
                  </a:ln>
                  <a:effectLst/>
                </c:spPr>
                <c:marker>
                  <c:symbol val="none"/>
                </c:marker>
                <c:cat>
                  <c:strRef>
                    <c:extLst xmlns:c15="http://schemas.microsoft.com/office/drawing/2012/chart" xmlns:c16r2="http://schemas.microsoft.com/office/drawing/2015/06/chart">
                      <c:ext xmlns:c15="http://schemas.microsoft.com/office/drawing/2012/chart" uri="{02D57815-91ED-43cb-92C2-25804820EDAC}">
                        <c15:formulaRef>
                          <c15:sqref>'GC by age grp over time'!$B$5:$L$5</c15:sqref>
                        </c15:formulaRef>
                      </c:ext>
                    </c:extLst>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'GC by age grp over time'!$B$15:$L$15</c15:sqref>
                        </c15:formulaRef>
                      </c:ext>
                    </c:extLst>
                    <c:numCache>
                      <c:formatCode>General</c:formatCode>
                      <c:ptCount val="11"/>
                      <c:pt idx="0">
                        <c:v>30.3</c:v>
                      </c:pt>
                      <c:pt idx="1">
                        <c:v>25.1</c:v>
                      </c:pt>
                      <c:pt idx="2">
                        <c:v>20.8</c:v>
                      </c:pt>
                      <c:pt idx="3">
                        <c:v>21.2</c:v>
                      </c:pt>
                      <c:pt idx="4">
                        <c:v>23.4</c:v>
                      </c:pt>
                      <c:pt idx="5">
                        <c:v>28</c:v>
                      </c:pt>
                      <c:pt idx="6">
                        <c:v>31.6</c:v>
                      </c:pt>
                      <c:pt idx="7">
                        <c:v>35.299999999999997</c:v>
                      </c:pt>
                      <c:pt idx="8">
                        <c:v>43.5</c:v>
                      </c:pt>
                      <c:pt idx="9">
                        <c:v>55.9</c:v>
                      </c:pt>
                      <c:pt idx="10">
                        <c:v>62.1</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F-718E-4451-A41D-811ED63CCD3B}"/>
                  </c:ext>
                </c:extLst>
              </c15:ser>
            </c15:filteredLineSeries>
            <c15:filteredLineSeries>
              <c15:ser>
                <c:idx val="10"/>
                <c:order val="10"/>
                <c:tx>
                  <c:strRef>
                    <c:extLst xmlns:c15="http://schemas.microsoft.com/office/drawing/2012/chart" xmlns:c16r2="http://schemas.microsoft.com/office/drawing/2015/06/chart">
                      <c:ext xmlns:c15="http://schemas.microsoft.com/office/drawing/2012/chart" uri="{02D57815-91ED-43cb-92C2-25804820EDAC}">
                        <c15:formulaRef>
                          <c15:sqref>'GC by age grp over time'!$A$16</c15:sqref>
                        </c15:formulaRef>
                      </c:ext>
                    </c:extLst>
                    <c:strCache>
                      <c:ptCount val="1"/>
                      <c:pt idx="0">
                        <c:v>55-64</c:v>
                      </c:pt>
                    </c:strCache>
                  </c:strRef>
                </c:tx>
                <c:spPr>
                  <a:ln w="28575" cap="rnd">
                    <a:solidFill>
                      <a:schemeClr val="accent5">
                        <a:lumMod val="60000"/>
                      </a:schemeClr>
                    </a:solidFill>
                    <a:round/>
                  </a:ln>
                  <a:effectLst/>
                </c:spPr>
                <c:marker>
                  <c:symbol val="none"/>
                </c:marker>
                <c:cat>
                  <c:strRef>
                    <c:extLst xmlns:c15="http://schemas.microsoft.com/office/drawing/2012/chart" xmlns:c16r2="http://schemas.microsoft.com/office/drawing/2015/06/chart">
                      <c:ext xmlns:c15="http://schemas.microsoft.com/office/drawing/2012/chart" uri="{02D57815-91ED-43cb-92C2-25804820EDAC}">
                        <c15:formulaRef>
                          <c15:sqref>'GC by age grp over time'!$B$5:$L$5</c15:sqref>
                        </c15:formulaRef>
                      </c:ext>
                    </c:extLst>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'GC by age grp over time'!$B$16:$L$16</c15:sqref>
                        </c15:formulaRef>
                      </c:ext>
                    </c:extLst>
                    <c:numCache>
                      <c:formatCode>General</c:formatCode>
                      <c:ptCount val="11"/>
                      <c:pt idx="0">
                        <c:v>9.6999999999999993</c:v>
                      </c:pt>
                      <c:pt idx="1">
                        <c:v>7.8</c:v>
                      </c:pt>
                      <c:pt idx="2">
                        <c:v>6.4</c:v>
                      </c:pt>
                      <c:pt idx="3">
                        <c:v>6</c:v>
                      </c:pt>
                      <c:pt idx="4">
                        <c:v>7.2</c:v>
                      </c:pt>
                      <c:pt idx="5">
                        <c:v>8.4</c:v>
                      </c:pt>
                      <c:pt idx="6">
                        <c:v>9.6999999999999993</c:v>
                      </c:pt>
                      <c:pt idx="7">
                        <c:v>11.4</c:v>
                      </c:pt>
                      <c:pt idx="8">
                        <c:v>14.8</c:v>
                      </c:pt>
                      <c:pt idx="9">
                        <c:v>19.899999999999999</c:v>
                      </c:pt>
                      <c:pt idx="10">
                        <c:v>24.2</c:v>
                      </c:pt>
                    </c:numCache>
                  </c:numRef>
                </c:val>
                <c:smooth val="0"/>
                <c:extLst xmlns:c15="http://schemas.microsoft.com/office/drawing/2012/chart" xmlns:c16r2="http://schemas.microsoft.com/office/drawing/2015/06/chart">
                  <c:ext xmlns:c16="http://schemas.microsoft.com/office/drawing/2014/chart" uri="{C3380CC4-5D6E-409C-BE32-E72D297353CC}">
                    <c16:uniqueId val="{00000010-718E-4451-A41D-811ED63CCD3B}"/>
                  </c:ext>
                </c:extLst>
              </c15:ser>
            </c15:filteredLineSeries>
            <c15:filteredLineSeries>
              <c15:ser>
                <c:idx val="11"/>
                <c:order val="11"/>
                <c:tx>
                  <c:strRef>
                    <c:extLst xmlns:c15="http://schemas.microsoft.com/office/drawing/2012/chart" xmlns:c16r2="http://schemas.microsoft.com/office/drawing/2015/06/chart">
                      <c:ext xmlns:c15="http://schemas.microsoft.com/office/drawing/2012/chart" uri="{02D57815-91ED-43cb-92C2-25804820EDAC}">
                        <c15:formulaRef>
                          <c15:sqref>'GC by age grp over time'!$A$17</c15:sqref>
                        </c15:formulaRef>
                      </c:ext>
                    </c:extLst>
                    <c:strCache>
                      <c:ptCount val="1"/>
                      <c:pt idx="0">
                        <c:v>65+</c:v>
                      </c:pt>
                    </c:strCache>
                  </c:strRef>
                </c:tx>
                <c:spPr>
                  <a:ln w="28575" cap="rnd">
                    <a:solidFill>
                      <a:schemeClr val="accent6">
                        <a:lumMod val="60000"/>
                      </a:schemeClr>
                    </a:solidFill>
                    <a:round/>
                  </a:ln>
                  <a:effectLst/>
                </c:spPr>
                <c:marker>
                  <c:symbol val="none"/>
                </c:marker>
                <c:cat>
                  <c:strRef>
                    <c:extLst xmlns:c15="http://schemas.microsoft.com/office/drawing/2012/chart" xmlns:c16r2="http://schemas.microsoft.com/office/drawing/2015/06/chart">
                      <c:ext xmlns:c15="http://schemas.microsoft.com/office/drawing/2012/chart" uri="{02D57815-91ED-43cb-92C2-25804820EDAC}">
                        <c15:formulaRef>
                          <c15:sqref>'GC by age grp over time'!$B$5:$L$5</c15:sqref>
                        </c15:formulaRef>
                      </c:ext>
                    </c:extLst>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'GC by age grp over time'!$B$17:$L$17</c15:sqref>
                        </c15:formulaRef>
                      </c:ext>
                    </c:extLst>
                    <c:numCache>
                      <c:formatCode>General</c:formatCode>
                      <c:ptCount val="11"/>
                      <c:pt idx="0">
                        <c:v>1.9</c:v>
                      </c:pt>
                      <c:pt idx="1">
                        <c:v>1.7</c:v>
                      </c:pt>
                      <c:pt idx="2">
                        <c:v>1.4</c:v>
                      </c:pt>
                      <c:pt idx="3">
                        <c:v>1.3</c:v>
                      </c:pt>
                      <c:pt idx="4">
                        <c:v>1.4</c:v>
                      </c:pt>
                      <c:pt idx="5">
                        <c:v>1.5</c:v>
                      </c:pt>
                      <c:pt idx="6">
                        <c:v>1.8</c:v>
                      </c:pt>
                      <c:pt idx="7">
                        <c:v>2</c:v>
                      </c:pt>
                      <c:pt idx="8">
                        <c:v>2.5</c:v>
                      </c:pt>
                      <c:pt idx="9">
                        <c:v>3.3</c:v>
                      </c:pt>
                      <c:pt idx="10">
                        <c:v>3.9</c:v>
                      </c:pt>
                    </c:numCache>
                  </c:numRef>
                </c:val>
                <c:smooth val="0"/>
                <c:extLst xmlns:c15="http://schemas.microsoft.com/office/drawing/2012/chart" xmlns:c16r2="http://schemas.microsoft.com/office/drawing/2015/06/chart">
                  <c:ext xmlns:c16="http://schemas.microsoft.com/office/drawing/2014/chart" uri="{C3380CC4-5D6E-409C-BE32-E72D297353CC}">
                    <c16:uniqueId val="{00000011-718E-4451-A41D-811ED63CCD3B}"/>
                  </c:ext>
                </c:extLst>
              </c15:ser>
            </c15:filteredLineSeries>
          </c:ext>
        </c:extLst>
      </c:lineChart>
      <c:catAx>
        <c:axId val="411058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4319544"/>
        <c:crosses val="autoZero"/>
        <c:auto val="1"/>
        <c:lblAlgn val="ctr"/>
        <c:lblOffset val="100"/>
        <c:noMultiLvlLbl val="0"/>
      </c:catAx>
      <c:valAx>
        <c:axId val="414319544"/>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r>
                  <a:rPr lang="en-US" sz="900">
                    <a:latin typeface="Calibri" panose="020F0502020204030204" pitchFamily="34" charset="0"/>
                  </a:rPr>
                  <a:t>Rate (per 100,000 population)</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105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32842449175495E-2"/>
          <c:y val="4.8563940432803154E-2"/>
          <c:w val="0.93281845148000286"/>
          <c:h val="0.88711105693810022"/>
        </c:manualLayout>
      </c:layout>
      <c:lineChart>
        <c:grouping val="standard"/>
        <c:varyColors val="0"/>
        <c:ser>
          <c:idx val="0"/>
          <c:order val="0"/>
          <c:tx>
            <c:strRef>
              <c:f>Sheet1!$A$2</c:f>
              <c:strCache>
                <c:ptCount val="1"/>
                <c:pt idx="0">
                  <c:v>Ciprofloxacin-R</c:v>
                </c:pt>
              </c:strCache>
            </c:strRef>
          </c:tx>
          <c:spPr>
            <a:ln w="28575" cap="rnd">
              <a:solidFill>
                <a:schemeClr val="accent1"/>
              </a:solidFill>
              <a:round/>
            </a:ln>
            <a:effectLst/>
          </c:spPr>
          <c:marker>
            <c:symbol val="none"/>
          </c:marker>
          <c:cat>
            <c:numRef>
              <c:f>Sheet1!$B$1:$S$1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Sheet1!$B$2:$S$2</c:f>
              <c:numCache>
                <c:formatCode>General</c:formatCode>
                <c:ptCount val="18"/>
                <c:pt idx="0">
                  <c:v>0.35</c:v>
                </c:pt>
                <c:pt idx="1">
                  <c:v>0.69</c:v>
                </c:pt>
                <c:pt idx="2">
                  <c:v>2.16</c:v>
                </c:pt>
                <c:pt idx="3">
                  <c:v>4.12</c:v>
                </c:pt>
                <c:pt idx="4">
                  <c:v>6.79</c:v>
                </c:pt>
                <c:pt idx="5">
                  <c:v>9.3699999999999992</c:v>
                </c:pt>
                <c:pt idx="6">
                  <c:v>13.84</c:v>
                </c:pt>
                <c:pt idx="7">
                  <c:v>14.83</c:v>
                </c:pt>
                <c:pt idx="8">
                  <c:v>13.54</c:v>
                </c:pt>
                <c:pt idx="9">
                  <c:v>9.6300000000000008</c:v>
                </c:pt>
                <c:pt idx="10">
                  <c:v>12.45</c:v>
                </c:pt>
                <c:pt idx="11">
                  <c:v>13.28</c:v>
                </c:pt>
                <c:pt idx="12">
                  <c:v>14.72</c:v>
                </c:pt>
                <c:pt idx="13">
                  <c:v>16.059999999999999</c:v>
                </c:pt>
                <c:pt idx="14">
                  <c:v>19.2</c:v>
                </c:pt>
                <c:pt idx="15">
                  <c:v>22.32</c:v>
                </c:pt>
                <c:pt idx="16">
                  <c:v>26.81</c:v>
                </c:pt>
                <c:pt idx="17">
                  <c:v>28.59</c:v>
                </c:pt>
              </c:numCache>
            </c:numRef>
          </c:val>
          <c:smooth val="0"/>
          <c:extLst xmlns:c16r2="http://schemas.microsoft.com/office/drawing/2015/06/chart">
            <c:ext xmlns:c16="http://schemas.microsoft.com/office/drawing/2014/chart" uri="{C3380CC4-5D6E-409C-BE32-E72D297353CC}">
              <c16:uniqueId val="{00000000-5F4D-4FA7-8C56-F8BEDB9A447B}"/>
            </c:ext>
          </c:extLst>
        </c:ser>
        <c:ser>
          <c:idx val="1"/>
          <c:order val="1"/>
          <c:tx>
            <c:strRef>
              <c:f>Sheet1!$A$3</c:f>
              <c:strCache>
                <c:ptCount val="1"/>
                <c:pt idx="0">
                  <c:v>Penicillin-R</c:v>
                </c:pt>
              </c:strCache>
            </c:strRef>
          </c:tx>
          <c:spPr>
            <a:ln w="28575" cap="rnd">
              <a:solidFill>
                <a:schemeClr val="accent2"/>
              </a:solidFill>
              <a:round/>
            </a:ln>
            <a:effectLst/>
          </c:spPr>
          <c:marker>
            <c:symbol val="none"/>
          </c:marker>
          <c:cat>
            <c:numRef>
              <c:f>Sheet1!$B$1:$S$1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Sheet1!$B$3:$S$3</c:f>
              <c:numCache>
                <c:formatCode>General</c:formatCode>
                <c:ptCount val="18"/>
                <c:pt idx="0">
                  <c:v>14.15</c:v>
                </c:pt>
                <c:pt idx="1">
                  <c:v>11.37</c:v>
                </c:pt>
                <c:pt idx="2">
                  <c:v>8.2200000000000006</c:v>
                </c:pt>
                <c:pt idx="3">
                  <c:v>6.62</c:v>
                </c:pt>
                <c:pt idx="4">
                  <c:v>6.5</c:v>
                </c:pt>
                <c:pt idx="5">
                  <c:v>9.3699999999999992</c:v>
                </c:pt>
                <c:pt idx="6">
                  <c:v>11.53</c:v>
                </c:pt>
                <c:pt idx="7">
                  <c:v>12.91</c:v>
                </c:pt>
                <c:pt idx="8">
                  <c:v>11.17</c:v>
                </c:pt>
                <c:pt idx="9">
                  <c:v>12.47</c:v>
                </c:pt>
                <c:pt idx="10">
                  <c:v>12.88</c:v>
                </c:pt>
                <c:pt idx="11">
                  <c:v>11.83</c:v>
                </c:pt>
                <c:pt idx="12">
                  <c:v>13.19</c:v>
                </c:pt>
                <c:pt idx="13">
                  <c:v>12.2</c:v>
                </c:pt>
                <c:pt idx="14">
                  <c:v>16.22</c:v>
                </c:pt>
                <c:pt idx="15">
                  <c:v>15.72</c:v>
                </c:pt>
                <c:pt idx="16">
                  <c:v>17.77</c:v>
                </c:pt>
                <c:pt idx="17">
                  <c:v>16.100000000000001</c:v>
                </c:pt>
              </c:numCache>
            </c:numRef>
          </c:val>
          <c:smooth val="0"/>
          <c:extLst xmlns:c16r2="http://schemas.microsoft.com/office/drawing/2015/06/chart">
            <c:ext xmlns:c16="http://schemas.microsoft.com/office/drawing/2014/chart" uri="{C3380CC4-5D6E-409C-BE32-E72D297353CC}">
              <c16:uniqueId val="{00000001-5F4D-4FA7-8C56-F8BEDB9A447B}"/>
            </c:ext>
          </c:extLst>
        </c:ser>
        <c:ser>
          <c:idx val="2"/>
          <c:order val="2"/>
          <c:tx>
            <c:strRef>
              <c:f>Sheet1!$A$4</c:f>
              <c:strCache>
                <c:ptCount val="1"/>
                <c:pt idx="0">
                  <c:v>Tetracycline-R</c:v>
                </c:pt>
              </c:strCache>
            </c:strRef>
          </c:tx>
          <c:spPr>
            <a:ln w="28575" cap="rnd">
              <a:solidFill>
                <a:schemeClr val="accent3"/>
              </a:solidFill>
              <a:round/>
            </a:ln>
            <a:effectLst/>
          </c:spPr>
          <c:marker>
            <c:symbol val="none"/>
          </c:marker>
          <c:cat>
            <c:numRef>
              <c:f>Sheet1!$B$1:$S$1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Sheet1!$B$4:$S$4</c:f>
              <c:numCache>
                <c:formatCode>General</c:formatCode>
                <c:ptCount val="18"/>
                <c:pt idx="0">
                  <c:v>19.87</c:v>
                </c:pt>
                <c:pt idx="1">
                  <c:v>17.010000000000002</c:v>
                </c:pt>
                <c:pt idx="2">
                  <c:v>15.17</c:v>
                </c:pt>
                <c:pt idx="3">
                  <c:v>14.38</c:v>
                </c:pt>
                <c:pt idx="4">
                  <c:v>14.38</c:v>
                </c:pt>
                <c:pt idx="5">
                  <c:v>17.309999999999999</c:v>
                </c:pt>
                <c:pt idx="6">
                  <c:v>20.63</c:v>
                </c:pt>
                <c:pt idx="7">
                  <c:v>20.52</c:v>
                </c:pt>
                <c:pt idx="8">
                  <c:v>18.2</c:v>
                </c:pt>
                <c:pt idx="9">
                  <c:v>16.71</c:v>
                </c:pt>
                <c:pt idx="10">
                  <c:v>20.18</c:v>
                </c:pt>
                <c:pt idx="11">
                  <c:v>22.77</c:v>
                </c:pt>
                <c:pt idx="12">
                  <c:v>23.44</c:v>
                </c:pt>
                <c:pt idx="13">
                  <c:v>23.72</c:v>
                </c:pt>
                <c:pt idx="14">
                  <c:v>25.27</c:v>
                </c:pt>
                <c:pt idx="15">
                  <c:v>24.25</c:v>
                </c:pt>
                <c:pt idx="16">
                  <c:v>22.58</c:v>
                </c:pt>
                <c:pt idx="17">
                  <c:v>23.99</c:v>
                </c:pt>
              </c:numCache>
            </c:numRef>
          </c:val>
          <c:smooth val="0"/>
          <c:extLst xmlns:c16r2="http://schemas.microsoft.com/office/drawing/2015/06/chart">
            <c:ext xmlns:c16="http://schemas.microsoft.com/office/drawing/2014/chart" uri="{C3380CC4-5D6E-409C-BE32-E72D297353CC}">
              <c16:uniqueId val="{00000002-5F4D-4FA7-8C56-F8BEDB9A447B}"/>
            </c:ext>
          </c:extLst>
        </c:ser>
        <c:ser>
          <c:idx val="3"/>
          <c:order val="3"/>
          <c:tx>
            <c:strRef>
              <c:f>Sheet1!$A$5</c:f>
              <c:strCache>
                <c:ptCount val="1"/>
                <c:pt idx="0">
                  <c:v>CRO</c:v>
                </c:pt>
              </c:strCache>
            </c:strRef>
          </c:tx>
          <c:spPr>
            <a:ln w="28575" cap="rnd">
              <a:solidFill>
                <a:schemeClr val="accent4"/>
              </a:solidFill>
              <a:round/>
            </a:ln>
            <a:effectLst/>
          </c:spPr>
          <c:marker>
            <c:symbol val="none"/>
          </c:marker>
          <c:cat>
            <c:numRef>
              <c:f>Sheet1!$B$1:$S$1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Sheet1!$B$5:$S$5</c:f>
              <c:numCache>
                <c:formatCode>General</c:formatCode>
                <c:ptCount val="18"/>
                <c:pt idx="0">
                  <c:v>0.09</c:v>
                </c:pt>
                <c:pt idx="1">
                  <c:v>0.28999999999999998</c:v>
                </c:pt>
                <c:pt idx="2">
                  <c:v>0.13</c:v>
                </c:pt>
                <c:pt idx="3">
                  <c:v>0.05</c:v>
                </c:pt>
                <c:pt idx="4">
                  <c:v>0.14000000000000001</c:v>
                </c:pt>
                <c:pt idx="5">
                  <c:v>0.13</c:v>
                </c:pt>
                <c:pt idx="6">
                  <c:v>0.05</c:v>
                </c:pt>
                <c:pt idx="7">
                  <c:v>0.12</c:v>
                </c:pt>
                <c:pt idx="8">
                  <c:v>7.0000000000000007E-2</c:v>
                </c:pt>
                <c:pt idx="9">
                  <c:v>0.28000000000000003</c:v>
                </c:pt>
                <c:pt idx="10">
                  <c:v>0.33</c:v>
                </c:pt>
                <c:pt idx="11">
                  <c:v>0.38</c:v>
                </c:pt>
                <c:pt idx="12">
                  <c:v>0.27</c:v>
                </c:pt>
                <c:pt idx="13">
                  <c:v>0.05</c:v>
                </c:pt>
                <c:pt idx="14">
                  <c:v>0.14000000000000001</c:v>
                </c:pt>
                <c:pt idx="15">
                  <c:v>0.27</c:v>
                </c:pt>
                <c:pt idx="16">
                  <c:v>0.27</c:v>
                </c:pt>
                <c:pt idx="17">
                  <c:v>0.2</c:v>
                </c:pt>
              </c:numCache>
            </c:numRef>
          </c:val>
          <c:smooth val="0"/>
          <c:extLst xmlns:c16r2="http://schemas.microsoft.com/office/drawing/2015/06/chart">
            <c:ext xmlns:c16="http://schemas.microsoft.com/office/drawing/2014/chart" uri="{C3380CC4-5D6E-409C-BE32-E72D297353CC}">
              <c16:uniqueId val="{00000003-5F4D-4FA7-8C56-F8BEDB9A447B}"/>
            </c:ext>
          </c:extLst>
        </c:ser>
        <c:ser>
          <c:idx val="4"/>
          <c:order val="4"/>
          <c:tx>
            <c:strRef>
              <c:f>Sheet1!$A$6</c:f>
              <c:strCache>
                <c:ptCount val="1"/>
                <c:pt idx="0">
                  <c:v>CFX</c:v>
                </c:pt>
              </c:strCache>
            </c:strRef>
          </c:tx>
          <c:spPr>
            <a:ln w="28575" cap="rnd">
              <a:solidFill>
                <a:schemeClr val="accent5"/>
              </a:solidFill>
              <a:round/>
            </a:ln>
            <a:effectLst/>
          </c:spPr>
          <c:marker>
            <c:symbol val="none"/>
          </c:marker>
          <c:cat>
            <c:numRef>
              <c:f>Sheet1!$B$1:$S$1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Sheet1!$B$6:$S$6</c:f>
              <c:numCache>
                <c:formatCode>General</c:formatCode>
                <c:ptCount val="18"/>
                <c:pt idx="0">
                  <c:v>0.18</c:v>
                </c:pt>
                <c:pt idx="1">
                  <c:v>0.22</c:v>
                </c:pt>
                <c:pt idx="2">
                  <c:v>0.17</c:v>
                </c:pt>
                <c:pt idx="3">
                  <c:v>0.06</c:v>
                </c:pt>
                <c:pt idx="4">
                  <c:v>0.09</c:v>
                </c:pt>
                <c:pt idx="5">
                  <c:v>0.1</c:v>
                </c:pt>
                <c:pt idx="6">
                  <c:v>0.08</c:v>
                </c:pt>
                <c:pt idx="7">
                  <c:v>0</c:v>
                </c:pt>
                <c:pt idx="8">
                  <c:v>0</c:v>
                </c:pt>
                <c:pt idx="9">
                  <c:v>0.8</c:v>
                </c:pt>
                <c:pt idx="10">
                  <c:v>1.35</c:v>
                </c:pt>
                <c:pt idx="11">
                  <c:v>1.35</c:v>
                </c:pt>
                <c:pt idx="12">
                  <c:v>0.95</c:v>
                </c:pt>
                <c:pt idx="13">
                  <c:v>0.42</c:v>
                </c:pt>
                <c:pt idx="14">
                  <c:v>0.75</c:v>
                </c:pt>
                <c:pt idx="15">
                  <c:v>0.49</c:v>
                </c:pt>
                <c:pt idx="16">
                  <c:v>0.32</c:v>
                </c:pt>
                <c:pt idx="17">
                  <c:v>0.4</c:v>
                </c:pt>
              </c:numCache>
            </c:numRef>
          </c:val>
          <c:smooth val="0"/>
          <c:extLst xmlns:c16r2="http://schemas.microsoft.com/office/drawing/2015/06/chart">
            <c:ext xmlns:c16="http://schemas.microsoft.com/office/drawing/2014/chart" uri="{C3380CC4-5D6E-409C-BE32-E72D297353CC}">
              <c16:uniqueId val="{00000004-5F4D-4FA7-8C56-F8BEDB9A447B}"/>
            </c:ext>
          </c:extLst>
        </c:ser>
        <c:ser>
          <c:idx val="5"/>
          <c:order val="5"/>
          <c:tx>
            <c:strRef>
              <c:f>Sheet1!$A$7</c:f>
              <c:strCache>
                <c:ptCount val="1"/>
                <c:pt idx="0">
                  <c:v>Azi</c:v>
                </c:pt>
              </c:strCache>
            </c:strRef>
          </c:tx>
          <c:spPr>
            <a:ln w="28575" cap="rnd">
              <a:solidFill>
                <a:schemeClr val="accent6"/>
              </a:solidFill>
              <a:round/>
            </a:ln>
            <a:effectLst/>
          </c:spPr>
          <c:marker>
            <c:symbol val="none"/>
          </c:marker>
          <c:cat>
            <c:numRef>
              <c:f>Sheet1!$B$1:$S$1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Sheet1!$B$7:$S$7</c:f>
              <c:numCache>
                <c:formatCode>General</c:formatCode>
                <c:ptCount val="18"/>
                <c:pt idx="0">
                  <c:v>0.35</c:v>
                </c:pt>
                <c:pt idx="1">
                  <c:v>0.27</c:v>
                </c:pt>
                <c:pt idx="2">
                  <c:v>0.61</c:v>
                </c:pt>
                <c:pt idx="3">
                  <c:v>0.4</c:v>
                </c:pt>
                <c:pt idx="4">
                  <c:v>0.9</c:v>
                </c:pt>
                <c:pt idx="5">
                  <c:v>0.56000000000000005</c:v>
                </c:pt>
                <c:pt idx="6">
                  <c:v>0.23</c:v>
                </c:pt>
                <c:pt idx="7">
                  <c:v>0.45</c:v>
                </c:pt>
                <c:pt idx="8">
                  <c:v>0.19</c:v>
                </c:pt>
                <c:pt idx="9">
                  <c:v>0.21</c:v>
                </c:pt>
                <c:pt idx="10">
                  <c:v>0.47</c:v>
                </c:pt>
                <c:pt idx="11">
                  <c:v>0.28999999999999998</c:v>
                </c:pt>
                <c:pt idx="12">
                  <c:v>0.27</c:v>
                </c:pt>
                <c:pt idx="13">
                  <c:v>0.56000000000000005</c:v>
                </c:pt>
                <c:pt idx="14">
                  <c:v>2.4500000000000002</c:v>
                </c:pt>
                <c:pt idx="15">
                  <c:v>2.58</c:v>
                </c:pt>
                <c:pt idx="16">
                  <c:v>3.61</c:v>
                </c:pt>
                <c:pt idx="17">
                  <c:v>4.6100000000000003</c:v>
                </c:pt>
              </c:numCache>
            </c:numRef>
          </c:val>
          <c:smooth val="0"/>
          <c:extLst xmlns:c16r2="http://schemas.microsoft.com/office/drawing/2015/06/chart">
            <c:ext xmlns:c16="http://schemas.microsoft.com/office/drawing/2014/chart" uri="{C3380CC4-5D6E-409C-BE32-E72D297353CC}">
              <c16:uniqueId val="{00000005-5F4D-4FA7-8C56-F8BEDB9A447B}"/>
            </c:ext>
          </c:extLst>
        </c:ser>
        <c:dLbls>
          <c:showLegendKey val="0"/>
          <c:showVal val="0"/>
          <c:showCatName val="0"/>
          <c:showSerName val="0"/>
          <c:showPercent val="0"/>
          <c:showBubbleSize val="0"/>
        </c:dLbls>
        <c:smooth val="0"/>
        <c:axId val="595045208"/>
        <c:axId val="595043248"/>
      </c:lineChart>
      <c:catAx>
        <c:axId val="595045208"/>
        <c:scaling>
          <c:orientation val="minMax"/>
        </c:scaling>
        <c:delete val="0"/>
        <c:axPos val="b"/>
        <c:numFmt formatCode="0" sourceLinked="0"/>
        <c:majorTickMark val="in"/>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1197" b="0" i="0" u="none" strike="noStrike" kern="1200" baseline="0">
                <a:solidFill>
                  <a:schemeClr val="accent4">
                    <a:lumMod val="50000"/>
                  </a:schemeClr>
                </a:solidFill>
                <a:latin typeface="+mn-lt"/>
                <a:ea typeface="+mn-ea"/>
                <a:cs typeface="+mn-cs"/>
              </a:defRPr>
            </a:pPr>
            <a:endParaRPr lang="en-US"/>
          </a:p>
        </c:txPr>
        <c:crossAx val="595043248"/>
        <c:crosses val="autoZero"/>
        <c:auto val="0"/>
        <c:lblAlgn val="ctr"/>
        <c:lblOffset val="100"/>
        <c:tickLblSkip val="2"/>
        <c:noMultiLvlLbl val="0"/>
      </c:catAx>
      <c:valAx>
        <c:axId val="595043248"/>
        <c:scaling>
          <c:orientation val="minMax"/>
        </c:scaling>
        <c:delete val="0"/>
        <c:axPos val="l"/>
        <c:numFmt formatCode="#,##0" sourceLinked="0"/>
        <c:majorTickMark val="none"/>
        <c:minorTickMark val="none"/>
        <c:tickLblPos val="nextTo"/>
        <c:spPr>
          <a:noFill/>
          <a:ln>
            <a:solidFill>
              <a:schemeClr val="accent4"/>
            </a:solidFill>
          </a:ln>
          <a:effectLst/>
        </c:spPr>
        <c:txPr>
          <a:bodyPr rot="-60000000" spcFirstLastPara="1" vertOverflow="ellipsis" vert="horz" wrap="square" anchor="ctr" anchorCtr="1"/>
          <a:lstStyle/>
          <a:p>
            <a:pPr>
              <a:defRPr sz="1197" b="0" i="0" u="none" strike="noStrike" kern="1200" baseline="0">
                <a:solidFill>
                  <a:schemeClr val="accent4">
                    <a:lumMod val="50000"/>
                  </a:schemeClr>
                </a:solidFill>
                <a:latin typeface="+mn-lt"/>
                <a:ea typeface="+mn-ea"/>
                <a:cs typeface="+mn-cs"/>
              </a:defRPr>
            </a:pPr>
            <a:endParaRPr lang="en-US"/>
          </a:p>
        </c:txPr>
        <c:crossAx val="5950452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accent4">
              <a:lumMod val="50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790218623421591E-2"/>
          <c:y val="4.6474964229425569E-2"/>
          <c:w val="0.94751425933567968"/>
          <c:h val="0.86902885614055481"/>
        </c:manualLayout>
      </c:layout>
      <c:barChart>
        <c:barDir val="col"/>
        <c:grouping val="clustered"/>
        <c:varyColors val="0"/>
        <c:ser>
          <c:idx val="0"/>
          <c:order val="0"/>
          <c:tx>
            <c:strRef>
              <c:f>'CRO CFX AZI'!$B$1</c:f>
              <c:strCache>
                <c:ptCount val="1"/>
                <c:pt idx="0">
                  <c:v>Elevated Ceftriaxone MICs</c:v>
                </c:pt>
              </c:strCache>
            </c:strRef>
          </c:tx>
          <c:spPr>
            <a:solidFill>
              <a:schemeClr val="accent1"/>
            </a:solidFill>
            <a:ln>
              <a:noFill/>
            </a:ln>
            <a:effectLst/>
          </c:spPr>
          <c:invertIfNegative val="0"/>
          <c:cat>
            <c:strRef>
              <c:f>'CRO CFX AZI'!$A$2:$A$13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'CRO CFX AZI'!$B$2:$B$13</c:f>
              <c:numCache>
                <c:formatCode>General</c:formatCode>
                <c:ptCount val="12"/>
                <c:pt idx="0">
                  <c:v>0.05</c:v>
                </c:pt>
                <c:pt idx="1">
                  <c:v>0.12</c:v>
                </c:pt>
                <c:pt idx="2">
                  <c:v>7.0000000000000007E-2</c:v>
                </c:pt>
                <c:pt idx="3">
                  <c:v>0.28000000000000003</c:v>
                </c:pt>
                <c:pt idx="4">
                  <c:v>0.33</c:v>
                </c:pt>
                <c:pt idx="5">
                  <c:v>0.38</c:v>
                </c:pt>
                <c:pt idx="6">
                  <c:v>0.27</c:v>
                </c:pt>
                <c:pt idx="7">
                  <c:v>0.05</c:v>
                </c:pt>
                <c:pt idx="8">
                  <c:v>0.14000000000000001</c:v>
                </c:pt>
                <c:pt idx="9">
                  <c:v>0.27</c:v>
                </c:pt>
                <c:pt idx="10">
                  <c:v>0.27</c:v>
                </c:pt>
                <c:pt idx="11">
                  <c:v>0.2</c:v>
                </c:pt>
              </c:numCache>
            </c:numRef>
          </c:val>
          <c:extLst xmlns:c16r2="http://schemas.microsoft.com/office/drawing/2015/06/chart">
            <c:ext xmlns:c16="http://schemas.microsoft.com/office/drawing/2014/chart" uri="{C3380CC4-5D6E-409C-BE32-E72D297353CC}">
              <c16:uniqueId val="{00000000-1FAB-4B37-BD4F-423146E3ABBD}"/>
            </c:ext>
          </c:extLst>
        </c:ser>
        <c:ser>
          <c:idx val="1"/>
          <c:order val="1"/>
          <c:tx>
            <c:strRef>
              <c:f>'CRO CFX AZI'!$C$1</c:f>
              <c:strCache>
                <c:ptCount val="1"/>
                <c:pt idx="0">
                  <c:v>Elevated Cefixime MICs</c:v>
                </c:pt>
              </c:strCache>
            </c:strRef>
          </c:tx>
          <c:spPr>
            <a:solidFill>
              <a:schemeClr val="accent2"/>
            </a:solidFill>
            <a:ln>
              <a:noFill/>
            </a:ln>
            <a:effectLst/>
          </c:spPr>
          <c:invertIfNegative val="0"/>
          <c:cat>
            <c:strRef>
              <c:f>'CRO CFX AZI'!$A$2:$A$13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'CRO CFX AZI'!$C$2:$C$13</c:f>
              <c:numCache>
                <c:formatCode>General</c:formatCode>
                <c:ptCount val="12"/>
                <c:pt idx="0">
                  <c:v>0.8</c:v>
                </c:pt>
                <c:pt idx="4">
                  <c:v>1.35</c:v>
                </c:pt>
                <c:pt idx="5">
                  <c:v>1.35</c:v>
                </c:pt>
                <c:pt idx="6">
                  <c:v>0.95</c:v>
                </c:pt>
                <c:pt idx="7">
                  <c:v>0.42</c:v>
                </c:pt>
                <c:pt idx="8">
                  <c:v>0.75</c:v>
                </c:pt>
                <c:pt idx="9">
                  <c:v>0.49</c:v>
                </c:pt>
                <c:pt idx="10">
                  <c:v>0.32</c:v>
                </c:pt>
                <c:pt idx="11">
                  <c:v>0.42</c:v>
                </c:pt>
              </c:numCache>
            </c:numRef>
          </c:val>
          <c:extLst xmlns:c16r2="http://schemas.microsoft.com/office/drawing/2015/06/chart">
            <c:ext xmlns:c16="http://schemas.microsoft.com/office/drawing/2014/chart" uri="{C3380CC4-5D6E-409C-BE32-E72D297353CC}">
              <c16:uniqueId val="{00000001-1FAB-4B37-BD4F-423146E3ABBD}"/>
            </c:ext>
          </c:extLst>
        </c:ser>
        <c:ser>
          <c:idx val="2"/>
          <c:order val="2"/>
          <c:tx>
            <c:strRef>
              <c:f>'CRO CFX AZI'!$D$1</c:f>
              <c:strCache>
                <c:ptCount val="1"/>
                <c:pt idx="0">
                  <c:v>Elevated Azithromycin MICs</c:v>
                </c:pt>
              </c:strCache>
            </c:strRef>
          </c:tx>
          <c:spPr>
            <a:solidFill>
              <a:schemeClr val="accent3"/>
            </a:solidFill>
            <a:ln>
              <a:noFill/>
            </a:ln>
            <a:effectLst/>
          </c:spPr>
          <c:invertIfNegative val="0"/>
          <c:cat>
            <c:strRef>
              <c:f>'CRO CFX AZI'!$A$2:$A$13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'CRO CFX AZI'!$D$2:$D$13</c:f>
              <c:numCache>
                <c:formatCode>General</c:formatCode>
                <c:ptCount val="12"/>
                <c:pt idx="0">
                  <c:v>0.23</c:v>
                </c:pt>
                <c:pt idx="1">
                  <c:v>0.45</c:v>
                </c:pt>
                <c:pt idx="2">
                  <c:v>0.19</c:v>
                </c:pt>
                <c:pt idx="3">
                  <c:v>0.21</c:v>
                </c:pt>
                <c:pt idx="4">
                  <c:v>0.47</c:v>
                </c:pt>
                <c:pt idx="5">
                  <c:v>0.28999999999999998</c:v>
                </c:pt>
                <c:pt idx="6">
                  <c:v>0.27</c:v>
                </c:pt>
                <c:pt idx="7">
                  <c:v>0.56000000000000005</c:v>
                </c:pt>
                <c:pt idx="8">
                  <c:v>2.4500000000000002</c:v>
                </c:pt>
                <c:pt idx="9">
                  <c:v>2.58</c:v>
                </c:pt>
                <c:pt idx="10">
                  <c:v>3.61</c:v>
                </c:pt>
                <c:pt idx="11">
                  <c:v>4.5199999999999996</c:v>
                </c:pt>
              </c:numCache>
            </c:numRef>
          </c:val>
          <c:extLst xmlns:c16r2="http://schemas.microsoft.com/office/drawing/2015/06/chart">
            <c:ext xmlns:c16="http://schemas.microsoft.com/office/drawing/2014/chart" uri="{C3380CC4-5D6E-409C-BE32-E72D297353CC}">
              <c16:uniqueId val="{00000002-1FAB-4B37-BD4F-423146E3ABBD}"/>
            </c:ext>
          </c:extLst>
        </c:ser>
        <c:dLbls>
          <c:showLegendKey val="0"/>
          <c:showVal val="0"/>
          <c:showCatName val="0"/>
          <c:showSerName val="0"/>
          <c:showPercent val="0"/>
          <c:showBubbleSize val="0"/>
        </c:dLbls>
        <c:gapWidth val="50"/>
        <c:axId val="595009144"/>
        <c:axId val="595019336"/>
      </c:barChart>
      <c:catAx>
        <c:axId val="595009144"/>
        <c:scaling>
          <c:orientation val="minMax"/>
        </c:scaling>
        <c:delete val="0"/>
        <c:axPos val="b"/>
        <c:numFmt formatCode="General" sourceLinked="1"/>
        <c:majorTickMark val="none"/>
        <c:minorTickMark val="none"/>
        <c:tickLblPos val="nextTo"/>
        <c:spPr>
          <a:noFill/>
          <a:ln w="9525" cap="flat" cmpd="sng" algn="ctr">
            <a:solidFill>
              <a:schemeClr val="accent4">
                <a:lumMod val="50000"/>
              </a:schemeClr>
            </a:solidFill>
            <a:round/>
          </a:ln>
          <a:effectLst/>
        </c:spPr>
        <c:txPr>
          <a:bodyPr rot="-60000000" spcFirstLastPara="1" vertOverflow="ellipsis" vert="horz" wrap="square" anchor="ctr" anchorCtr="1"/>
          <a:lstStyle/>
          <a:p>
            <a:pPr>
              <a:defRPr sz="1500" b="0" i="0" u="none" strike="noStrike" kern="1200" baseline="0">
                <a:solidFill>
                  <a:schemeClr val="accent4">
                    <a:lumMod val="50000"/>
                  </a:schemeClr>
                </a:solidFill>
                <a:latin typeface="+mn-lt"/>
                <a:ea typeface="+mn-ea"/>
                <a:cs typeface="+mn-cs"/>
              </a:defRPr>
            </a:pPr>
            <a:endParaRPr lang="en-US"/>
          </a:p>
        </c:txPr>
        <c:crossAx val="595019336"/>
        <c:crosses val="autoZero"/>
        <c:auto val="1"/>
        <c:lblAlgn val="ctr"/>
        <c:lblOffset val="100"/>
        <c:noMultiLvlLbl val="0"/>
      </c:catAx>
      <c:valAx>
        <c:axId val="595019336"/>
        <c:scaling>
          <c:orientation val="minMax"/>
          <c:max val="5"/>
        </c:scaling>
        <c:delete val="0"/>
        <c:axPos val="l"/>
        <c:numFmt formatCode="#,##0.0" sourceLinked="0"/>
        <c:majorTickMark val="out"/>
        <c:minorTickMark val="none"/>
        <c:tickLblPos val="nextTo"/>
        <c:spPr>
          <a:noFill/>
          <a:ln>
            <a:solidFill>
              <a:schemeClr val="accent4">
                <a:lumMod val="50000"/>
              </a:schemeClr>
            </a:solidFill>
          </a:ln>
          <a:effectLst/>
        </c:spPr>
        <c:txPr>
          <a:bodyPr rot="-60000000" spcFirstLastPara="1" vertOverflow="ellipsis" vert="horz" wrap="square" anchor="ctr" anchorCtr="1"/>
          <a:lstStyle/>
          <a:p>
            <a:pPr>
              <a:defRPr sz="1500" b="0" i="0" u="none" strike="noStrike" kern="1200" baseline="0">
                <a:solidFill>
                  <a:schemeClr val="accent4">
                    <a:lumMod val="50000"/>
                  </a:schemeClr>
                </a:solidFill>
                <a:latin typeface="+mn-lt"/>
                <a:ea typeface="+mn-ea"/>
                <a:cs typeface="+mn-cs"/>
              </a:defRPr>
            </a:pPr>
            <a:endParaRPr lang="en-US"/>
          </a:p>
        </c:txPr>
        <c:crossAx val="595009144"/>
        <c:crosses val="autoZero"/>
        <c:crossBetween val="between"/>
        <c:majorUnit val="1"/>
      </c:valAx>
      <c:spPr>
        <a:noFill/>
        <a:ln>
          <a:noFill/>
        </a:ln>
        <a:effectLst/>
      </c:spPr>
    </c:plotArea>
    <c:legend>
      <c:legendPos val="b"/>
      <c:layout>
        <c:manualLayout>
          <c:xMode val="edge"/>
          <c:yMode val="edge"/>
          <c:x val="0"/>
          <c:y val="5.6238138177043304E-2"/>
          <c:w val="0.5456611252357646"/>
          <c:h val="0.2703762901011744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accent4">
                  <a:lumMod val="50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accent4">
              <a:lumMod val="50000"/>
            </a:schemeClr>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078786878192528E-2"/>
          <c:y val="3.2160829034301744E-2"/>
          <c:w val="0.93281845148000286"/>
          <c:h val="0.88711105693810022"/>
        </c:manualLayout>
      </c:layout>
      <c:lineChart>
        <c:grouping val="standard"/>
        <c:varyColors val="0"/>
        <c:ser>
          <c:idx val="0"/>
          <c:order val="0"/>
          <c:tx>
            <c:strRef>
              <c:f>'azi by msm'!$B$1</c:f>
              <c:strCache>
                <c:ptCount val="1"/>
                <c:pt idx="0">
                  <c:v>MSM</c:v>
                </c:pt>
              </c:strCache>
            </c:strRef>
          </c:tx>
          <c:spPr>
            <a:ln w="28575" cap="rnd">
              <a:solidFill>
                <a:srgbClr val="000000"/>
              </a:solidFill>
              <a:prstDash val="solid"/>
              <a:round/>
            </a:ln>
            <a:effectLst/>
          </c:spPr>
          <c:marker>
            <c:symbol val="none"/>
          </c:marker>
          <c:cat>
            <c:numRef>
              <c:f>'azi by msm'!$A$2:$A$26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'azi by msm'!$B$2:$B$26</c:f>
              <c:numCache>
                <c:formatCode>General</c:formatCode>
                <c:ptCount val="25"/>
                <c:pt idx="0">
                  <c:v>0</c:v>
                </c:pt>
                <c:pt idx="1">
                  <c:v>0</c:v>
                </c:pt>
                <c:pt idx="2">
                  <c:v>0.33</c:v>
                </c:pt>
                <c:pt idx="3">
                  <c:v>0.77</c:v>
                </c:pt>
                <c:pt idx="4">
                  <c:v>0.68</c:v>
                </c:pt>
                <c:pt idx="5">
                  <c:v>0</c:v>
                </c:pt>
                <c:pt idx="6">
                  <c:v>0.33</c:v>
                </c:pt>
                <c:pt idx="7">
                  <c:v>1.01</c:v>
                </c:pt>
                <c:pt idx="8">
                  <c:v>0.45</c:v>
                </c:pt>
                <c:pt idx="9">
                  <c:v>0.94</c:v>
                </c:pt>
                <c:pt idx="10">
                  <c:v>0.4</c:v>
                </c:pt>
                <c:pt idx="11">
                  <c:v>2.33</c:v>
                </c:pt>
                <c:pt idx="12">
                  <c:v>6.29</c:v>
                </c:pt>
                <c:pt idx="13">
                  <c:v>0.78</c:v>
                </c:pt>
                <c:pt idx="14">
                  <c:v>0.91</c:v>
                </c:pt>
                <c:pt idx="15">
                  <c:v>0.26</c:v>
                </c:pt>
                <c:pt idx="16">
                  <c:v>0.65</c:v>
                </c:pt>
                <c:pt idx="17">
                  <c:v>1.17</c:v>
                </c:pt>
                <c:pt idx="18">
                  <c:v>0.63</c:v>
                </c:pt>
                <c:pt idx="19">
                  <c:v>0.61</c:v>
                </c:pt>
                <c:pt idx="20">
                  <c:v>0.92</c:v>
                </c:pt>
                <c:pt idx="21">
                  <c:v>4.18</c:v>
                </c:pt>
                <c:pt idx="22">
                  <c:v>4.12</c:v>
                </c:pt>
                <c:pt idx="23">
                  <c:v>6.79</c:v>
                </c:pt>
                <c:pt idx="24">
                  <c:v>7.04</c:v>
                </c:pt>
              </c:numCache>
            </c:numRef>
          </c:val>
          <c:smooth val="0"/>
          <c:extLst xmlns:c16r2="http://schemas.microsoft.com/office/drawing/2015/06/chart">
            <c:ext xmlns:c16="http://schemas.microsoft.com/office/drawing/2014/chart" uri="{C3380CC4-5D6E-409C-BE32-E72D297353CC}">
              <c16:uniqueId val="{00000000-F846-4152-88E7-F405D36C048E}"/>
            </c:ext>
          </c:extLst>
        </c:ser>
        <c:ser>
          <c:idx val="1"/>
          <c:order val="1"/>
          <c:tx>
            <c:strRef>
              <c:f>'azi by msm'!$C$1</c:f>
              <c:strCache>
                <c:ptCount val="1"/>
                <c:pt idx="0">
                  <c:v>MSW</c:v>
                </c:pt>
              </c:strCache>
            </c:strRef>
          </c:tx>
          <c:spPr>
            <a:ln w="28575" cap="rnd">
              <a:solidFill>
                <a:schemeClr val="accent2"/>
              </a:solidFill>
              <a:round/>
            </a:ln>
            <a:effectLst/>
          </c:spPr>
          <c:marker>
            <c:symbol val="none"/>
          </c:marker>
          <c:cat>
            <c:numRef>
              <c:f>'azi by msm'!$A$2:$A$26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'azi by msm'!$C$2:$C$26</c:f>
              <c:numCache>
                <c:formatCode>General</c:formatCode>
                <c:ptCount val="25"/>
                <c:pt idx="0">
                  <c:v>0.02</c:v>
                </c:pt>
                <c:pt idx="1">
                  <c:v>0.16</c:v>
                </c:pt>
                <c:pt idx="2">
                  <c:v>0.19</c:v>
                </c:pt>
                <c:pt idx="3">
                  <c:v>0.42</c:v>
                </c:pt>
                <c:pt idx="4">
                  <c:v>0.08</c:v>
                </c:pt>
                <c:pt idx="5">
                  <c:v>0.16</c:v>
                </c:pt>
                <c:pt idx="6">
                  <c:v>0.54</c:v>
                </c:pt>
                <c:pt idx="7">
                  <c:v>0.23</c:v>
                </c:pt>
                <c:pt idx="8">
                  <c:v>0.23</c:v>
                </c:pt>
                <c:pt idx="9">
                  <c:v>0.56000000000000005</c:v>
                </c:pt>
                <c:pt idx="10">
                  <c:v>0.39</c:v>
                </c:pt>
                <c:pt idx="11">
                  <c:v>0.59</c:v>
                </c:pt>
                <c:pt idx="12">
                  <c:v>1.95</c:v>
                </c:pt>
                <c:pt idx="13">
                  <c:v>0.09</c:v>
                </c:pt>
                <c:pt idx="14">
                  <c:v>0.33</c:v>
                </c:pt>
                <c:pt idx="15">
                  <c:v>0.18</c:v>
                </c:pt>
                <c:pt idx="16">
                  <c:v>7.0000000000000007E-2</c:v>
                </c:pt>
                <c:pt idx="17">
                  <c:v>0.18</c:v>
                </c:pt>
                <c:pt idx="18">
                  <c:v>0.16</c:v>
                </c:pt>
                <c:pt idx="19">
                  <c:v>0.11</c:v>
                </c:pt>
                <c:pt idx="20">
                  <c:v>0.37</c:v>
                </c:pt>
                <c:pt idx="21">
                  <c:v>1.39</c:v>
                </c:pt>
                <c:pt idx="22">
                  <c:v>1.65</c:v>
                </c:pt>
                <c:pt idx="23">
                  <c:v>1.69</c:v>
                </c:pt>
                <c:pt idx="24">
                  <c:v>3</c:v>
                </c:pt>
              </c:numCache>
            </c:numRef>
          </c:val>
          <c:smooth val="0"/>
          <c:extLst xmlns:c16r2="http://schemas.microsoft.com/office/drawing/2015/06/chart">
            <c:ext xmlns:c16="http://schemas.microsoft.com/office/drawing/2014/chart" uri="{C3380CC4-5D6E-409C-BE32-E72D297353CC}">
              <c16:uniqueId val="{00000001-F846-4152-88E7-F405D36C048E}"/>
            </c:ext>
          </c:extLst>
        </c:ser>
        <c:dLbls>
          <c:showLegendKey val="0"/>
          <c:showVal val="0"/>
          <c:showCatName val="0"/>
          <c:showSerName val="0"/>
          <c:showPercent val="0"/>
          <c:showBubbleSize val="0"/>
        </c:dLbls>
        <c:smooth val="0"/>
        <c:axId val="592550096"/>
        <c:axId val="592550488"/>
      </c:lineChart>
      <c:catAx>
        <c:axId val="592550096"/>
        <c:scaling>
          <c:orientation val="minMax"/>
        </c:scaling>
        <c:delete val="0"/>
        <c:axPos val="b"/>
        <c:numFmt formatCode="0" sourceLinked="0"/>
        <c:majorTickMark val="in"/>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1197" b="1" i="0" u="none" strike="noStrike" kern="1200" baseline="0">
                <a:solidFill>
                  <a:schemeClr val="accent4">
                    <a:lumMod val="50000"/>
                  </a:schemeClr>
                </a:solidFill>
                <a:latin typeface="+mn-lt"/>
                <a:ea typeface="+mn-ea"/>
                <a:cs typeface="+mn-cs"/>
              </a:defRPr>
            </a:pPr>
            <a:endParaRPr lang="en-US"/>
          </a:p>
        </c:txPr>
        <c:crossAx val="592550488"/>
        <c:crosses val="autoZero"/>
        <c:auto val="0"/>
        <c:lblAlgn val="ctr"/>
        <c:lblOffset val="100"/>
        <c:noMultiLvlLbl val="0"/>
      </c:catAx>
      <c:valAx>
        <c:axId val="592550488"/>
        <c:scaling>
          <c:orientation val="minMax"/>
          <c:max val="10"/>
        </c:scaling>
        <c:delete val="0"/>
        <c:axPos val="l"/>
        <c:numFmt formatCode="#,##0.0" sourceLinked="0"/>
        <c:majorTickMark val="in"/>
        <c:minorTickMark val="none"/>
        <c:tickLblPos val="nextTo"/>
        <c:spPr>
          <a:noFill/>
          <a:ln>
            <a:solidFill>
              <a:srgbClr val="7F7F7F"/>
            </a:solidFill>
          </a:ln>
          <a:effectLst/>
        </c:spPr>
        <c:txPr>
          <a:bodyPr rot="-60000000" spcFirstLastPara="1" vertOverflow="ellipsis" vert="horz" wrap="square" anchor="ctr" anchorCtr="1"/>
          <a:lstStyle/>
          <a:p>
            <a:pPr>
              <a:defRPr sz="1197" b="0" i="0" u="none" strike="noStrike" kern="1200" baseline="0">
                <a:solidFill>
                  <a:schemeClr val="accent4">
                    <a:lumMod val="50000"/>
                  </a:schemeClr>
                </a:solidFill>
                <a:latin typeface="+mn-lt"/>
                <a:ea typeface="+mn-ea"/>
                <a:cs typeface="+mn-cs"/>
              </a:defRPr>
            </a:pPr>
            <a:endParaRPr lang="en-US"/>
          </a:p>
        </c:txPr>
        <c:crossAx val="592550096"/>
        <c:crosses val="autoZero"/>
        <c:crossBetween val="between"/>
        <c:majorUnit val="2.5"/>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accent4">
              <a:lumMod val="50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44730772289826"/>
          <c:y val="5.5485498108448932E-2"/>
          <c:w val="0.68197605981070553"/>
          <c:h val="0.80778504830654052"/>
        </c:manualLayout>
      </c:layout>
      <c:barChart>
        <c:barDir val="bar"/>
        <c:grouping val="clustered"/>
        <c:varyColors val="0"/>
        <c:ser>
          <c:idx val="0"/>
          <c:order val="0"/>
          <c:tx>
            <c:strRef>
              <c:f>overlap!$B$1</c:f>
              <c:strCache>
                <c:ptCount val="1"/>
                <c:pt idx="0">
                  <c:v>Series 1</c:v>
                </c:pt>
              </c:strCache>
            </c:strRef>
          </c:tx>
          <c:spPr>
            <a:solidFill>
              <a:srgbClr val="FFC000"/>
            </a:solidFill>
            <a:ln>
              <a:noFill/>
            </a:ln>
            <a:effectLst>
              <a:outerShdw blurRad="50800" dist="38100" dir="8100000" algn="tr" rotWithShape="0">
                <a:prstClr val="black">
                  <a:alpha val="40000"/>
                </a:prstClr>
              </a:outerShdw>
            </a:effectLst>
          </c:spPr>
          <c:invertIfNegative val="0"/>
          <c:cat>
            <c:strRef>
              <c:f>overlap!$A$2:$A$5</c:f>
              <c:strCache>
                <c:ptCount val="4"/>
                <c:pt idx="0">
                  <c:v>Ceftriaxone-RS</c:v>
                </c:pt>
                <c:pt idx="1">
                  <c:v>Ciprofloxacin-R</c:v>
                </c:pt>
                <c:pt idx="2">
                  <c:v>Penicillin-R</c:v>
                </c:pt>
                <c:pt idx="3">
                  <c:v>Tetracycline-R</c:v>
                </c:pt>
              </c:strCache>
            </c:strRef>
          </c:cat>
          <c:val>
            <c:numRef>
              <c:f>overlap!$B$2:$B$5</c:f>
              <c:numCache>
                <c:formatCode>General</c:formatCode>
                <c:ptCount val="4"/>
                <c:pt idx="0">
                  <c:v>0</c:v>
                </c:pt>
                <c:pt idx="1">
                  <c:v>23.73</c:v>
                </c:pt>
                <c:pt idx="2">
                  <c:v>7.63</c:v>
                </c:pt>
                <c:pt idx="3">
                  <c:v>68.599999999999994</c:v>
                </c:pt>
              </c:numCache>
            </c:numRef>
          </c:val>
          <c:extLst xmlns:c16r2="http://schemas.microsoft.com/office/drawing/2015/06/chart">
            <c:ext xmlns:c16="http://schemas.microsoft.com/office/drawing/2014/chart" uri="{C3380CC4-5D6E-409C-BE32-E72D297353CC}">
              <c16:uniqueId val="{00000000-BA19-4988-8D21-20F890115E8C}"/>
            </c:ext>
          </c:extLst>
        </c:ser>
        <c:dLbls>
          <c:showLegendKey val="0"/>
          <c:showVal val="0"/>
          <c:showCatName val="0"/>
          <c:showSerName val="0"/>
          <c:showPercent val="0"/>
          <c:showBubbleSize val="0"/>
        </c:dLbls>
        <c:gapWidth val="83"/>
        <c:axId val="307709680"/>
        <c:axId val="307710464"/>
      </c:barChart>
      <c:catAx>
        <c:axId val="307709680"/>
        <c:scaling>
          <c:orientation val="minMax"/>
        </c:scaling>
        <c:delete val="0"/>
        <c:axPos val="l"/>
        <c:numFmt formatCode="General" sourceLinked="1"/>
        <c:majorTickMark val="none"/>
        <c:minorTickMark val="none"/>
        <c:tickLblPos val="nextTo"/>
        <c:spPr>
          <a:noFill/>
          <a:ln w="9525" cap="flat" cmpd="sng" algn="ctr">
            <a:solidFill>
              <a:srgbClr val="1C1C1C"/>
            </a:solidFill>
            <a:round/>
          </a:ln>
          <a:effectLst/>
        </c:spPr>
        <c:txPr>
          <a:bodyPr rot="-60000000" vert="horz"/>
          <a:lstStyle/>
          <a:p>
            <a:pPr>
              <a:defRPr/>
            </a:pPr>
            <a:endParaRPr lang="en-US"/>
          </a:p>
        </c:txPr>
        <c:crossAx val="307710464"/>
        <c:crosses val="autoZero"/>
        <c:auto val="1"/>
        <c:lblAlgn val="ctr"/>
        <c:lblOffset val="100"/>
        <c:noMultiLvlLbl val="0"/>
      </c:catAx>
      <c:valAx>
        <c:axId val="307710464"/>
        <c:scaling>
          <c:orientation val="minMax"/>
          <c:max val="100"/>
        </c:scaling>
        <c:delete val="0"/>
        <c:axPos val="b"/>
        <c:numFmt formatCode="General" sourceLinked="1"/>
        <c:majorTickMark val="none"/>
        <c:minorTickMark val="none"/>
        <c:tickLblPos val="nextTo"/>
        <c:spPr>
          <a:noFill/>
          <a:ln>
            <a:solidFill>
              <a:schemeClr val="bg2"/>
            </a:solidFill>
          </a:ln>
          <a:effectLst/>
        </c:spPr>
        <c:txPr>
          <a:bodyPr rot="-60000000" vert="horz"/>
          <a:lstStyle/>
          <a:p>
            <a:pPr>
              <a:defRPr/>
            </a:pPr>
            <a:endParaRPr lang="en-US"/>
          </a:p>
        </c:txPr>
        <c:crossAx val="30770968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44730772289826"/>
          <c:y val="5.5485498108448932E-2"/>
          <c:w val="0.68197605981070553"/>
          <c:h val="0.80778504830654052"/>
        </c:manualLayout>
      </c:layout>
      <c:barChart>
        <c:barDir val="bar"/>
        <c:grouping val="clustered"/>
        <c:varyColors val="0"/>
        <c:ser>
          <c:idx val="0"/>
          <c:order val="0"/>
          <c:tx>
            <c:strRef>
              <c:f>overlap!$B$20</c:f>
              <c:strCache>
                <c:ptCount val="1"/>
                <c:pt idx="0">
                  <c:v>Series 1</c:v>
                </c:pt>
              </c:strCache>
            </c:strRef>
          </c:tx>
          <c:spPr>
            <a:solidFill>
              <a:srgbClr val="0F56DC">
                <a:lumMod val="40000"/>
                <a:lumOff val="60000"/>
              </a:srgbClr>
            </a:solidFill>
            <a:ln>
              <a:noFill/>
            </a:ln>
            <a:effectLst>
              <a:outerShdw blurRad="50800" dist="38100" dir="8100000" algn="tr" rotWithShape="0">
                <a:prstClr val="black">
                  <a:alpha val="40000"/>
                </a:prstClr>
              </a:outerShdw>
            </a:effectLst>
          </c:spPr>
          <c:invertIfNegative val="0"/>
          <c:cat>
            <c:strRef>
              <c:f>overlap!$A$21:$A$24</c:f>
              <c:strCache>
                <c:ptCount val="4"/>
                <c:pt idx="0">
                  <c:v>Azithromycin-RS</c:v>
                </c:pt>
                <c:pt idx="1">
                  <c:v>Ciprofloxacin-R</c:v>
                </c:pt>
                <c:pt idx="2">
                  <c:v>Penicillin-R</c:v>
                </c:pt>
                <c:pt idx="3">
                  <c:v>Tetracycline-R</c:v>
                </c:pt>
              </c:strCache>
            </c:strRef>
          </c:cat>
          <c:val>
            <c:numRef>
              <c:f>overlap!$B$21:$B$24</c:f>
              <c:numCache>
                <c:formatCode>General</c:formatCode>
                <c:ptCount val="4"/>
                <c:pt idx="0">
                  <c:v>0</c:v>
                </c:pt>
                <c:pt idx="1">
                  <c:v>100</c:v>
                </c:pt>
                <c:pt idx="2">
                  <c:v>100</c:v>
                </c:pt>
                <c:pt idx="3">
                  <c:v>100</c:v>
                </c:pt>
              </c:numCache>
            </c:numRef>
          </c:val>
          <c:extLst xmlns:c16r2="http://schemas.microsoft.com/office/drawing/2015/06/chart">
            <c:ext xmlns:c16="http://schemas.microsoft.com/office/drawing/2014/chart" uri="{C3380CC4-5D6E-409C-BE32-E72D297353CC}">
              <c16:uniqueId val="{00000000-7048-4043-B721-1CE825392EF5}"/>
            </c:ext>
          </c:extLst>
        </c:ser>
        <c:dLbls>
          <c:showLegendKey val="0"/>
          <c:showVal val="0"/>
          <c:showCatName val="0"/>
          <c:showSerName val="0"/>
          <c:showPercent val="0"/>
          <c:showBubbleSize val="0"/>
        </c:dLbls>
        <c:gapWidth val="83"/>
        <c:axId val="307715952"/>
        <c:axId val="307712816"/>
      </c:barChart>
      <c:catAx>
        <c:axId val="307715952"/>
        <c:scaling>
          <c:orientation val="minMax"/>
        </c:scaling>
        <c:delete val="0"/>
        <c:axPos val="l"/>
        <c:numFmt formatCode="General" sourceLinked="1"/>
        <c:majorTickMark val="none"/>
        <c:minorTickMark val="none"/>
        <c:tickLblPos val="nextTo"/>
        <c:spPr>
          <a:noFill/>
          <a:ln w="9525" cap="flat" cmpd="sng" algn="ctr">
            <a:solidFill>
              <a:srgbClr val="1C1C1C"/>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07712816"/>
        <c:crosses val="autoZero"/>
        <c:auto val="1"/>
        <c:lblAlgn val="ctr"/>
        <c:lblOffset val="100"/>
        <c:noMultiLvlLbl val="0"/>
      </c:catAx>
      <c:valAx>
        <c:axId val="307712816"/>
        <c:scaling>
          <c:orientation val="minMax"/>
          <c:max val="100"/>
        </c:scaling>
        <c:delete val="0"/>
        <c:axPos val="b"/>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197" b="1" i="0" u="none" strike="noStrike" kern="1200" baseline="0">
                <a:solidFill>
                  <a:srgbClr val="00788A"/>
                </a:solidFill>
                <a:latin typeface="+mn-lt"/>
                <a:ea typeface="+mn-ea"/>
                <a:cs typeface="+mn-cs"/>
              </a:defRPr>
            </a:pPr>
            <a:endParaRPr lang="en-US"/>
          </a:p>
        </c:txPr>
        <c:crossAx val="307715952"/>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BE3DBA-7BB3-4140-90A9-4804ADB053AB}" type="datetimeFigureOut">
              <a:rPr lang="en-US" smtClean="0"/>
              <a:t>7/18/2018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848AD6-C84E-4367-A084-28B948C41DEC}" type="slidenum">
              <a:rPr lang="en-US" smtClean="0"/>
              <a:t>‹#›</a:t>
            </a:fld>
            <a:endParaRPr lang="en-US"/>
          </a:p>
        </p:txBody>
      </p:sp>
    </p:spTree>
    <p:extLst>
      <p:ext uri="{BB962C8B-B14F-4D97-AF65-F5344CB8AC3E}">
        <p14:creationId xmlns:p14="http://schemas.microsoft.com/office/powerpoint/2010/main" val="3880385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6DE89F-0110-41C4-B145-7EBC7A5D22F5}" type="datetimeFigureOut">
              <a:rPr lang="en-US" smtClean="0"/>
              <a:t>7/18/2018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5EE468C-CF87-4E04-9192-1447EF5D2E06}" type="slidenum">
              <a:rPr lang="en-US" smtClean="0"/>
              <a:t>‹#›</a:t>
            </a:fld>
            <a:endParaRPr lang="en-US"/>
          </a:p>
        </p:txBody>
      </p:sp>
    </p:spTree>
    <p:extLst>
      <p:ext uri="{BB962C8B-B14F-4D97-AF65-F5344CB8AC3E}">
        <p14:creationId xmlns:p14="http://schemas.microsoft.com/office/powerpoint/2010/main" val="228186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733425"/>
            <a:ext cx="4879975" cy="3659188"/>
          </a:xfrm>
        </p:spPr>
      </p:sp>
      <p:sp>
        <p:nvSpPr>
          <p:cNvPr id="3" name="Notes Placeholder 2"/>
          <p:cNvSpPr>
            <a:spLocks noGrp="1"/>
          </p:cNvSpPr>
          <p:nvPr>
            <p:ph type="body" idx="1"/>
          </p:nvPr>
        </p:nvSpPr>
        <p:spPr/>
        <p:txBody>
          <a:bodyPr/>
          <a:lstStyle/>
          <a:p>
            <a:r>
              <a:rPr lang="en-US" dirty="0" smtClean="0"/>
              <a:t>This list shows you the 10 most reported notifiable conditions in 2016. Gonorrhea is the second most reported</a:t>
            </a:r>
            <a:r>
              <a:rPr lang="en-US" baseline="0" dirty="0" smtClean="0"/>
              <a:t> condition in the U.S. [click].</a:t>
            </a:r>
          </a:p>
          <a:p>
            <a:endParaRPr lang="en-US" baseline="0" dirty="0" smtClean="0"/>
          </a:p>
          <a:p>
            <a:r>
              <a:rPr lang="en-US" baseline="0" dirty="0" smtClean="0"/>
              <a:t>Additionally, you will notice, STDs take the gold, silver and bronze medals.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24458">
              <a:defRPr/>
            </a:pPr>
            <a:fld id="{EB38CAEC-4554-485B-9189-C45C7447A404}" type="slidenum">
              <a:rPr lang="en-US">
                <a:solidFill>
                  <a:prstClr val="black"/>
                </a:solidFill>
                <a:latin typeface="Calibri"/>
              </a:rPr>
              <a:pPr defTabSz="924458">
                <a:defRPr/>
              </a:pPr>
              <a:t>6</a:t>
            </a:fld>
            <a:endParaRPr lang="en-US">
              <a:solidFill>
                <a:prstClr val="black"/>
              </a:solidFill>
              <a:latin typeface="Calibri"/>
            </a:endParaRPr>
          </a:p>
        </p:txBody>
      </p:sp>
    </p:spTree>
    <p:extLst>
      <p:ext uri="{BB962C8B-B14F-4D97-AF65-F5344CB8AC3E}">
        <p14:creationId xmlns:p14="http://schemas.microsoft.com/office/powerpoint/2010/main" val="179149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17919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D56ED-75AC-4981-A46F-B3169E481B0A}" type="slidenum">
              <a:rPr lang="en-US" smtClean="0"/>
              <a:t>32</a:t>
            </a:fld>
            <a:endParaRPr lang="en-US"/>
          </a:p>
        </p:txBody>
      </p:sp>
    </p:spTree>
    <p:extLst>
      <p:ext uri="{BB962C8B-B14F-4D97-AF65-F5344CB8AC3E}">
        <p14:creationId xmlns:p14="http://schemas.microsoft.com/office/powerpoint/2010/main" val="332957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34</a:t>
            </a:fld>
            <a:endParaRPr lang="en-US"/>
          </a:p>
        </p:txBody>
      </p:sp>
    </p:spTree>
    <p:extLst>
      <p:ext uri="{BB962C8B-B14F-4D97-AF65-F5344CB8AC3E}">
        <p14:creationId xmlns:p14="http://schemas.microsoft.com/office/powerpoint/2010/main" val="204014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E468C-CF87-4E04-9192-1447EF5D2E06}" type="slidenum">
              <a:rPr lang="en-US" smtClean="0"/>
              <a:t>41</a:t>
            </a:fld>
            <a:endParaRPr lang="en-US"/>
          </a:p>
        </p:txBody>
      </p:sp>
    </p:spTree>
    <p:extLst>
      <p:ext uri="{BB962C8B-B14F-4D97-AF65-F5344CB8AC3E}">
        <p14:creationId xmlns:p14="http://schemas.microsoft.com/office/powerpoint/2010/main" val="394534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D56ED-75AC-4981-A46F-B3169E481B0A}" type="slidenum">
              <a:rPr lang="en-US" smtClean="0"/>
              <a:t>7</a:t>
            </a:fld>
            <a:endParaRPr lang="en-US"/>
          </a:p>
        </p:txBody>
      </p:sp>
    </p:spTree>
    <p:extLst>
      <p:ext uri="{BB962C8B-B14F-4D97-AF65-F5344CB8AC3E}">
        <p14:creationId xmlns:p14="http://schemas.microsoft.com/office/powerpoint/2010/main" val="50594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Rates of</a:t>
            </a:r>
            <a:r>
              <a:rPr lang="en-US" baseline="0" dirty="0" smtClean="0"/>
              <a:t> reported gonorrhea among men increased for all groups (15-54 years), in all race/ethnicity groups, and in all four U.S. census regions during 2007-2016.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Persons aged 15-44 account for 92% of cases in 2016.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13919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31A78-9042-4671-AD70-8C415D98BB9B}" type="slidenum">
              <a:rPr lang="en-US" smtClean="0"/>
              <a:t>14</a:t>
            </a:fld>
            <a:endParaRPr lang="en-US" dirty="0"/>
          </a:p>
        </p:txBody>
      </p:sp>
    </p:spTree>
    <p:extLst>
      <p:ext uri="{BB962C8B-B14F-4D97-AF65-F5344CB8AC3E}">
        <p14:creationId xmlns:p14="http://schemas.microsoft.com/office/powerpoint/2010/main" val="238033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24458">
              <a:defRPr/>
            </a:pPr>
            <a:r>
              <a:rPr lang="en-US" dirty="0" smtClean="0"/>
              <a:t>Patrick Sullivan, Eli Rosenberg,</a:t>
            </a:r>
            <a:r>
              <a:rPr lang="en-US" baseline="0" dirty="0" smtClean="0"/>
              <a:t> Colleen Kelly at </a:t>
            </a:r>
            <a:r>
              <a:rPr lang="en-US" baseline="0" dirty="0" err="1" smtClean="0"/>
              <a:t>EMory</a:t>
            </a:r>
            <a:r>
              <a:rPr lang="en-US" dirty="0" smtClean="0"/>
              <a:t> have helped us understand</a:t>
            </a:r>
            <a:r>
              <a:rPr lang="en-US" baseline="0" dirty="0" smtClean="0"/>
              <a:t> the importance of </a:t>
            </a:r>
            <a:r>
              <a:rPr lang="en-US" baseline="0" dirty="0" err="1" smtClean="0"/>
              <a:t>examing</a:t>
            </a:r>
            <a:r>
              <a:rPr lang="en-US" baseline="0" dirty="0" smtClean="0"/>
              <a:t> the possible exposures at the individual, dyadic and neighbor hood levels  to explain racial disparities in </a:t>
            </a:r>
            <a:r>
              <a:rPr lang="en-US" baseline="0" dirty="0" err="1" smtClean="0"/>
              <a:t>hiv</a:t>
            </a:r>
            <a:r>
              <a:rPr lang="en-US" baseline="0" dirty="0" smtClean="0"/>
              <a:t> incidence in black and white </a:t>
            </a:r>
            <a:r>
              <a:rPr lang="en-US" baseline="0" dirty="0" err="1" smtClean="0"/>
              <a:t>msm</a:t>
            </a:r>
            <a:r>
              <a:rPr lang="en-US" baseline="0" dirty="0" smtClean="0"/>
              <a:t> in </a:t>
            </a:r>
            <a:r>
              <a:rPr lang="en-US" baseline="0" dirty="0" err="1" smtClean="0"/>
              <a:t>atlanta</a:t>
            </a:r>
            <a:r>
              <a:rPr lang="en-US" baseline="0" dirty="0" smtClean="0"/>
              <a:t>. Sexual network factors, social determinants, and neighborhood factors may supersede individual behaviors. A better understanding of the local overlapping epidemics of STI and HIV will be crucial for enhancing the design of HIV prevention inventions for MSM and understanding the causal contribution of </a:t>
            </a:r>
            <a:r>
              <a:rPr lang="en-US" baseline="0" dirty="0" err="1" smtClean="0"/>
              <a:t>stis</a:t>
            </a:r>
            <a:r>
              <a:rPr lang="en-US" baseline="0" dirty="0" smtClean="0"/>
              <a:t> toward </a:t>
            </a:r>
            <a:r>
              <a:rPr lang="en-US" baseline="0" dirty="0" err="1" smtClean="0"/>
              <a:t>hiv</a:t>
            </a:r>
            <a:r>
              <a:rPr lang="en-US" baseline="0" dirty="0" smtClean="0"/>
              <a:t> incidence</a:t>
            </a:r>
            <a:endParaRPr lang="en-US" dirty="0" smtClean="0"/>
          </a:p>
          <a:p>
            <a:endParaRPr lang="en-US" dirty="0"/>
          </a:p>
        </p:txBody>
      </p:sp>
      <p:sp>
        <p:nvSpPr>
          <p:cNvPr id="4" name="Slide Number Placeholder 3"/>
          <p:cNvSpPr>
            <a:spLocks noGrp="1"/>
          </p:cNvSpPr>
          <p:nvPr>
            <p:ph type="sldNum" sz="quarter" idx="10"/>
          </p:nvPr>
        </p:nvSpPr>
        <p:spPr/>
        <p:txBody>
          <a:bodyPr/>
          <a:lstStyle/>
          <a:p>
            <a:fld id="{E5EE468C-CF87-4E04-9192-1447EF5D2E06}" type="slidenum">
              <a:rPr lang="en-US" smtClean="0"/>
              <a:t>16</a:t>
            </a:fld>
            <a:endParaRPr lang="en-US"/>
          </a:p>
        </p:txBody>
      </p:sp>
    </p:spTree>
    <p:extLst>
      <p:ext uri="{BB962C8B-B14F-4D97-AF65-F5344CB8AC3E}">
        <p14:creationId xmlns:p14="http://schemas.microsoft.com/office/powerpoint/2010/main" val="188565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733425"/>
            <a:ext cx="4879975" cy="3659188"/>
          </a:xfrm>
        </p:spPr>
      </p:sp>
      <p:sp>
        <p:nvSpPr>
          <p:cNvPr id="3" name="Notes Placeholder 2"/>
          <p:cNvSpPr>
            <a:spLocks noGrp="1"/>
          </p:cNvSpPr>
          <p:nvPr>
            <p:ph type="body" idx="1"/>
          </p:nvPr>
        </p:nvSpPr>
        <p:spPr/>
        <p:txBody>
          <a:bodyPr/>
          <a:lstStyle/>
          <a:p>
            <a:r>
              <a:rPr lang="en-US" baseline="0" dirty="0" smtClean="0"/>
              <a:t>The clinical manifestations of gonorrhea infections present a bit differently between males, females, and infants.</a:t>
            </a:r>
          </a:p>
          <a:p>
            <a:endParaRPr lang="en-US" baseline="0" dirty="0" smtClean="0"/>
          </a:p>
          <a:p>
            <a:r>
              <a:rPr lang="en-US" baseline="0" dirty="0" smtClean="0"/>
              <a:t>The acute clinical syndrome starts off as a lower genital tract infection, causing among other symptoms, urethritis, or inflammation of the urethra, in males, and cervicitis, or inflammation of the cervix in females.  In infants born to an infected mother, perinatal transmission can lead to conjunctival infections.</a:t>
            </a:r>
          </a:p>
          <a:p>
            <a:endParaRPr lang="en-US" baseline="0" dirty="0" smtClean="0"/>
          </a:p>
          <a:p>
            <a:r>
              <a:rPr lang="en-US" baseline="0" dirty="0" smtClean="0"/>
              <a:t>The bacteria in the lower genital tract can also ascend to and cause an infection in the upper genital tract, as well.  In men, this could cause epididymitis caused by disseminated bacteria, and for females, this could result in pelvic inflammatory disease.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7335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733425"/>
            <a:ext cx="4879975" cy="3659188"/>
          </a:xfrm>
        </p:spPr>
      </p:sp>
      <p:sp>
        <p:nvSpPr>
          <p:cNvPr id="3" name="Notes Placeholder 2"/>
          <p:cNvSpPr>
            <a:spLocks noGrp="1"/>
          </p:cNvSpPr>
          <p:nvPr>
            <p:ph type="body" idx="1"/>
          </p:nvPr>
        </p:nvSpPr>
        <p:spPr/>
        <p:txBody>
          <a:bodyPr>
            <a:normAutofit fontScale="92500" lnSpcReduction="20000"/>
          </a:bodyPr>
          <a:lstStyle/>
          <a:p>
            <a:r>
              <a:rPr lang="en-US" dirty="0" smtClean="0">
                <a:effectLst/>
              </a:rPr>
              <a:t>While incredibly rare,</a:t>
            </a:r>
            <a:r>
              <a:rPr lang="en-US" baseline="0" dirty="0" smtClean="0">
                <a:effectLst/>
              </a:rPr>
              <a:t> if N. gonorrhoeae invades the bloodstream, it becomes an invasive infection called d</a:t>
            </a:r>
            <a:r>
              <a:rPr lang="en-US" dirty="0" smtClean="0">
                <a:effectLst/>
              </a:rPr>
              <a:t>isseminated gonococcal infection or</a:t>
            </a:r>
            <a:r>
              <a:rPr lang="en-US" baseline="0" dirty="0" smtClean="0">
                <a:effectLst/>
              </a:rPr>
              <a:t> D</a:t>
            </a:r>
            <a:r>
              <a:rPr lang="en-US" dirty="0" smtClean="0">
                <a:effectLst/>
              </a:rPr>
              <a:t>GI.  If</a:t>
            </a:r>
            <a:r>
              <a:rPr lang="en-US" baseline="0" dirty="0" smtClean="0">
                <a:effectLst/>
              </a:rPr>
              <a:t> DGI develops, it will most often </a:t>
            </a:r>
            <a:r>
              <a:rPr lang="en-US" dirty="0" smtClean="0">
                <a:effectLst/>
              </a:rPr>
              <a:t>result in petechial or pustular skin lesions, asymmetric </a:t>
            </a:r>
            <a:r>
              <a:rPr lang="en-US" dirty="0" err="1" smtClean="0">
                <a:effectLst/>
              </a:rPr>
              <a:t>polyarthralgia</a:t>
            </a:r>
            <a:r>
              <a:rPr lang="en-US" dirty="0" smtClean="0">
                <a:effectLst/>
              </a:rPr>
              <a:t>, tenosynovitis, or septic arthritis. The infection is complicated occasionally by </a:t>
            </a:r>
            <a:r>
              <a:rPr lang="en-US" dirty="0" err="1" smtClean="0">
                <a:effectLst/>
              </a:rPr>
              <a:t>perihepatitis</a:t>
            </a:r>
            <a:r>
              <a:rPr lang="en-US" dirty="0" smtClean="0">
                <a:effectLst/>
              </a:rPr>
              <a:t> and rarely by endocarditis or meningitis. Some strains of </a:t>
            </a:r>
            <a:r>
              <a:rPr lang="en-US" i="1" dirty="0" smtClean="0">
                <a:effectLst/>
              </a:rPr>
              <a:t>N. gonorrhoeae</a:t>
            </a:r>
            <a:r>
              <a:rPr lang="en-US" dirty="0" smtClean="0">
                <a:effectLst/>
              </a:rPr>
              <a:t> that cause DGI can cause minimal genital inflammation. </a:t>
            </a:r>
          </a:p>
          <a:p>
            <a:endParaRPr lang="en-US" dirty="0" smtClean="0">
              <a:effectLst/>
            </a:endParaRPr>
          </a:p>
          <a:p>
            <a:r>
              <a:rPr lang="en-US" dirty="0" smtClean="0">
                <a:effectLst/>
              </a:rPr>
              <a:t>Hospitalization and consultation with an infectious-disease specialist are recommended for initial therapy, especially for persons who might not comply with treatment, have an uncertain diagnosis, or have purulent synovial effusions or other complications. Examination for clinical evidence of endocarditis and meningitis should be performed.</a:t>
            </a:r>
          </a:p>
          <a:p>
            <a:endParaRPr lang="en-US" dirty="0" smtClean="0">
              <a:effectLst/>
            </a:endParaRPr>
          </a:p>
          <a:p>
            <a:r>
              <a:rPr lang="en-US" dirty="0" smtClean="0">
                <a:effectLst/>
              </a:rPr>
              <a:t>The duration of treatment of DGI has not been systematically studied and should be determined in consultation with an infectious-disease specialist. Treatment for DGI should be guided by the results of antimicrobial susceptibility testing. Pending antimicrobial susceptibility results, treatment decisions should be made on the basis of clinical presentation. </a:t>
            </a:r>
          </a:p>
          <a:p>
            <a:endParaRPr lang="en-US" dirty="0" smtClean="0"/>
          </a:p>
          <a:p>
            <a:r>
              <a:rPr lang="en-US" dirty="0" smtClean="0"/>
              <a:t>Additional information: </a:t>
            </a:r>
          </a:p>
          <a:p>
            <a:r>
              <a:rPr lang="en-US" b="1" dirty="0"/>
              <a:t>* Women &gt; men: effects of menses</a:t>
            </a:r>
          </a:p>
          <a:p>
            <a:r>
              <a:rPr lang="en-US" dirty="0"/>
              <a:t>• </a:t>
            </a:r>
            <a:r>
              <a:rPr lang="en-US" b="1" dirty="0"/>
              <a:t>Proven (&lt;50%), probable (80%) and suspected DGI</a:t>
            </a:r>
          </a:p>
          <a:p>
            <a:r>
              <a:rPr lang="en-US" dirty="0"/>
              <a:t>• </a:t>
            </a:r>
            <a:r>
              <a:rPr lang="en-US" b="1" dirty="0"/>
              <a:t>Complement deficiency</a:t>
            </a:r>
          </a:p>
          <a:p>
            <a:r>
              <a:rPr lang="en-US" dirty="0"/>
              <a:t>• </a:t>
            </a:r>
            <a:r>
              <a:rPr lang="en-US" b="1" dirty="0"/>
              <a:t>Rare complications: endocarditis, meningitis, osteomyelitis</a:t>
            </a:r>
          </a:p>
          <a:p>
            <a:r>
              <a:rPr lang="en-US" dirty="0" smtClean="0"/>
              <a:t>* </a:t>
            </a:r>
            <a:r>
              <a:rPr lang="en-US" dirty="0" smtClean="0">
                <a:effectLst/>
              </a:rPr>
              <a:t>If DGI is suspected, NAAT or culture specimens from urogenital and </a:t>
            </a:r>
            <a:r>
              <a:rPr lang="en-US" dirty="0" err="1" smtClean="0">
                <a:effectLst/>
              </a:rPr>
              <a:t>extragenital</a:t>
            </a:r>
            <a:r>
              <a:rPr lang="en-US" dirty="0" smtClean="0">
                <a:effectLst/>
              </a:rPr>
              <a:t> sites, as applicable, should be collected and processed in addition to specimens from disseminated sites of infection (e.g., skin, synovial fluid, blood, and the CNS). All </a:t>
            </a:r>
            <a:r>
              <a:rPr lang="en-US" i="1" dirty="0" smtClean="0">
                <a:effectLst/>
              </a:rPr>
              <a:t>N. gonorrhoeae</a:t>
            </a:r>
            <a:r>
              <a:rPr lang="en-US" dirty="0" smtClean="0">
                <a:effectLst/>
              </a:rPr>
              <a:t> isolates should be tested for antimicrobial susceptibility.</a:t>
            </a:r>
          </a:p>
          <a:p>
            <a:endParaRPr lang="en-US" dirty="0"/>
          </a:p>
        </p:txBody>
      </p:sp>
      <p:sp>
        <p:nvSpPr>
          <p:cNvPr id="4" name="Slide Number Placeholder 3"/>
          <p:cNvSpPr>
            <a:spLocks noGrp="1"/>
          </p:cNvSpPr>
          <p:nvPr>
            <p:ph type="sldNum" sz="quarter" idx="10"/>
          </p:nvPr>
        </p:nvSpPr>
        <p:spPr/>
        <p:txBody>
          <a:bodyPr/>
          <a:lstStyle/>
          <a:p>
            <a:pPr defTabSz="924458">
              <a:defRPr/>
            </a:pPr>
            <a:fld id="{EB38CAEC-4554-485B-9189-C45C7447A404}" type="slidenum">
              <a:rPr lang="en-US">
                <a:solidFill>
                  <a:prstClr val="black"/>
                </a:solidFill>
                <a:latin typeface="Calibri"/>
              </a:rPr>
              <a:pPr defTabSz="924458">
                <a:defRPr/>
              </a:pPr>
              <a:t>19</a:t>
            </a:fld>
            <a:endParaRPr lang="en-US">
              <a:solidFill>
                <a:prstClr val="black"/>
              </a:solidFill>
              <a:latin typeface="Calibri"/>
            </a:endParaRPr>
          </a:p>
        </p:txBody>
      </p:sp>
    </p:spTree>
    <p:extLst>
      <p:ext uri="{BB962C8B-B14F-4D97-AF65-F5344CB8AC3E}">
        <p14:creationId xmlns:p14="http://schemas.microsoft.com/office/powerpoint/2010/main" val="10039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E468C-CF87-4E04-9192-1447EF5D2E06}" type="slidenum">
              <a:rPr lang="en-US" smtClean="0"/>
              <a:t>21</a:t>
            </a:fld>
            <a:endParaRPr lang="en-US"/>
          </a:p>
        </p:txBody>
      </p:sp>
    </p:spTree>
    <p:extLst>
      <p:ext uri="{BB962C8B-B14F-4D97-AF65-F5344CB8AC3E}">
        <p14:creationId xmlns:p14="http://schemas.microsoft.com/office/powerpoint/2010/main" val="273118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E468C-CF87-4E04-9192-1447EF5D2E06}" type="slidenum">
              <a:rPr lang="en-US" smtClean="0"/>
              <a:t>23</a:t>
            </a:fld>
            <a:endParaRPr lang="en-US"/>
          </a:p>
        </p:txBody>
      </p:sp>
    </p:spTree>
    <p:extLst>
      <p:ext uri="{BB962C8B-B14F-4D97-AF65-F5344CB8AC3E}">
        <p14:creationId xmlns:p14="http://schemas.microsoft.com/office/powerpoint/2010/main" val="3558702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3"/>
            <a:ext cx="9151130" cy="984119"/>
          </a:xfrm>
          <a:prstGeom prst="rect">
            <a:avLst/>
          </a:prstGeom>
        </p:spPr>
      </p:pic>
      <p:sp>
        <p:nvSpPr>
          <p:cNvPr id="7" name="Title 1"/>
          <p:cNvSpPr>
            <a:spLocks noGrp="1"/>
          </p:cNvSpPr>
          <p:nvPr>
            <p:ph type="title"/>
          </p:nvPr>
        </p:nvSpPr>
        <p:spPr>
          <a:xfrm>
            <a:off x="457199" y="1386072"/>
            <a:ext cx="8408978" cy="1180971"/>
          </a:xfrm>
          <a:prstGeom prst="rect">
            <a:avLst/>
          </a:prstGeom>
        </p:spPr>
        <p:txBody>
          <a:bodyPr/>
          <a:lstStyle>
            <a:lvl1pPr algn="l">
              <a:lnSpc>
                <a:spcPts val="2250"/>
              </a:lnSpc>
              <a:defRPr sz="21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1500" b="1" baseline="0">
                <a:solidFill>
                  <a:srgbClr val="00788A"/>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1500"/>
              </a:lnSpc>
              <a:buNone/>
              <a:defRPr sz="135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120203"/>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smtClean="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01354520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9CD5-57F7-4AB2-91F2-6BC0A08E0D95}" type="datetimeFigureOut">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156418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9CD5-57F7-4AB2-91F2-6BC0A08E0D95}" type="datetimeFigureOut">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301431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9CD5-57F7-4AB2-91F2-6BC0A08E0D95}" type="datetimeFigureOut">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325964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9CD5-57F7-4AB2-91F2-6BC0A08E0D95}" type="datetimeFigureOut">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248482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9CD5-57F7-4AB2-91F2-6BC0A08E0D95}" type="datetimeFigureOut">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137147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9CD5-57F7-4AB2-91F2-6BC0A08E0D95}"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3300697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9CD5-57F7-4AB2-91F2-6BC0A08E0D95}"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424673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5086051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Tree>
    <p:extLst>
      <p:ext uri="{BB962C8B-B14F-4D97-AF65-F5344CB8AC3E}">
        <p14:creationId xmlns:p14="http://schemas.microsoft.com/office/powerpoint/2010/main" val="399457379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1688"/>
              </a:lnSpc>
              <a:defRPr sz="1575"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192876" indent="-192876">
              <a:buClr>
                <a:schemeClr val="accent1"/>
              </a:buClr>
              <a:buSzPct val="70000"/>
              <a:buFont typeface="Wingdings" pitchFamily="2" charset="2"/>
              <a:buChar char="§"/>
              <a:defRPr sz="1350" b="1" baseline="0">
                <a:solidFill>
                  <a:schemeClr val="bg2"/>
                </a:solidFill>
                <a:latin typeface="Calibri" pitchFamily="34" charset="0"/>
              </a:defRPr>
            </a:lvl1pPr>
            <a:lvl2pPr marL="417899" indent="-160730">
              <a:buClr>
                <a:schemeClr val="tx1"/>
              </a:buClr>
              <a:buSzPct val="100000"/>
              <a:buFont typeface="Arial" pitchFamily="34" charset="0"/>
              <a:buChar char="•"/>
              <a:defRPr sz="1125">
                <a:solidFill>
                  <a:schemeClr val="bg2"/>
                </a:solidFill>
              </a:defRPr>
            </a:lvl2pPr>
            <a:lvl3pPr marL="642922" indent="-128585">
              <a:buClr>
                <a:schemeClr val="tx1"/>
              </a:buClr>
              <a:buSzPct val="100000"/>
              <a:buFont typeface="Courier New" pitchFamily="49" charset="0"/>
              <a:buChar char="o"/>
              <a:defRPr sz="1013">
                <a:solidFill>
                  <a:schemeClr val="bg2"/>
                </a:solidFill>
              </a:defRPr>
            </a:lvl3pPr>
            <a:lvl4pPr>
              <a:buClr>
                <a:schemeClr val="tx1"/>
              </a:buClr>
              <a:buSzPct val="70000"/>
              <a:buFont typeface="Courier New" pitchFamily="49" charset="0"/>
              <a:buChar char="o"/>
              <a:defRPr sz="1013" baseline="0">
                <a:solidFill>
                  <a:schemeClr val="bg2"/>
                </a:solidFill>
              </a:defRPr>
            </a:lvl4pPr>
            <a:lvl5pPr>
              <a:buClr>
                <a:schemeClr val="tx1"/>
              </a:buClr>
              <a:buSzPct val="70000"/>
              <a:buFont typeface="Arial" pitchFamily="34" charset="0"/>
              <a:buChar char="•"/>
              <a:defRPr sz="1013">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619">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34053659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0772811"/>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5798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2250"/>
              </a:lnSpc>
              <a:defRPr sz="21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6705602"/>
            <a:ext cx="9143196" cy="162732"/>
          </a:xfrm>
          <a:prstGeom prst="rect">
            <a:avLst/>
          </a:prstGeom>
        </p:spPr>
      </p:pic>
    </p:spTree>
    <p:extLst>
      <p:ext uri="{BB962C8B-B14F-4D97-AF65-F5344CB8AC3E}">
        <p14:creationId xmlns:p14="http://schemas.microsoft.com/office/powerpoint/2010/main" val="164209443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8"/>
            <a:ext cx="8294913" cy="1162051"/>
          </a:xfrm>
          <a:prstGeom prst="rect">
            <a:avLst/>
          </a:prstGeom>
        </p:spPr>
        <p:txBody>
          <a:bodyPr anchor="b"/>
          <a:lstStyle>
            <a:lvl1pPr algn="l">
              <a:defRPr sz="27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2" y="5900929"/>
            <a:ext cx="7772400" cy="568325"/>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760661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7130" y="5900753"/>
            <a:ext cx="9158259" cy="957249"/>
          </a:xfrm>
          <a:prstGeom prst="rect">
            <a:avLst/>
          </a:prstGeom>
        </p:spPr>
      </p:pic>
      <p:sp>
        <p:nvSpPr>
          <p:cNvPr id="3" name="TextBox 2"/>
          <p:cNvSpPr txBox="1"/>
          <p:nvPr userDrawn="1"/>
        </p:nvSpPr>
        <p:spPr>
          <a:xfrm>
            <a:off x="419542" y="3662435"/>
            <a:ext cx="7794016" cy="1384995"/>
          </a:xfrm>
          <a:prstGeom prst="rect">
            <a:avLst/>
          </a:prstGeom>
          <a:noFill/>
        </p:spPr>
        <p:txBody>
          <a:bodyPr wrap="square" rtlCol="0">
            <a:spAutoFit/>
          </a:bodyPr>
          <a:lstStyle/>
          <a:p>
            <a:pPr eaLnBrk="0" fontAlgn="base" hangingPunct="0">
              <a:spcBef>
                <a:spcPct val="0"/>
              </a:spcBef>
              <a:spcAft>
                <a:spcPct val="0"/>
              </a:spcAft>
            </a:pPr>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02883926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9CD5-57F7-4AB2-91F2-6BC0A08E0D95}"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138245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9CD5-57F7-4AB2-91F2-6BC0A08E0D95}"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39041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9CD5-57F7-4AB2-91F2-6BC0A08E0D95}"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389415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9CD5-57F7-4AB2-91F2-6BC0A08E0D95}" type="datetimeFigureOut">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B64AF-3D5D-49F0-BF83-D005CC594375}" type="slidenum">
              <a:rPr lang="en-US" smtClean="0"/>
              <a:t>‹#›</a:t>
            </a:fld>
            <a:endParaRPr lang="en-US"/>
          </a:p>
        </p:txBody>
      </p:sp>
    </p:spTree>
    <p:extLst>
      <p:ext uri="{BB962C8B-B14F-4D97-AF65-F5344CB8AC3E}">
        <p14:creationId xmlns:p14="http://schemas.microsoft.com/office/powerpoint/2010/main" val="348171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2"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42258784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9CD5-57F7-4AB2-91F2-6BC0A08E0D95}" type="datetimeFigureOut">
              <a:rPr lang="en-US" smtClean="0"/>
              <a:t>7/18/2018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B64AF-3D5D-49F0-BF83-D005CC594375}" type="slidenum">
              <a:rPr lang="en-US" smtClean="0"/>
              <a:t>‹#›</a:t>
            </a:fld>
            <a:endParaRPr lang="en-US"/>
          </a:p>
        </p:txBody>
      </p:sp>
    </p:spTree>
    <p:extLst>
      <p:ext uri="{BB962C8B-B14F-4D97-AF65-F5344CB8AC3E}">
        <p14:creationId xmlns:p14="http://schemas.microsoft.com/office/powerpoint/2010/main" val="22424467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ndss/infectious-tables.html"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283494" y="1818403"/>
            <a:ext cx="5829300" cy="1102519"/>
          </a:xfrm>
          <a:prstGeom prst="rect">
            <a:avLst/>
          </a:prstGeom>
        </p:spPr>
        <p:txBody>
          <a:bodyPr>
            <a:normAutofit/>
          </a:bodyPr>
          <a:lstStyle/>
          <a:p>
            <a:r>
              <a:rPr lang="en-US" sz="2800" b="1" dirty="0">
                <a:solidFill>
                  <a:srgbClr val="000000"/>
                </a:solidFill>
              </a:rPr>
              <a:t>Gonorrhea</a:t>
            </a:r>
            <a:endParaRPr lang="en-US" sz="2800" b="1" dirty="0"/>
          </a:p>
        </p:txBody>
      </p:sp>
      <p:sp>
        <p:nvSpPr>
          <p:cNvPr id="8195" name="Rectangle 3"/>
          <p:cNvSpPr>
            <a:spLocks noGrp="1" noChangeArrowheads="1"/>
          </p:cNvSpPr>
          <p:nvPr>
            <p:ph type="subTitle" idx="1"/>
          </p:nvPr>
        </p:nvSpPr>
        <p:spPr>
          <a:xfrm>
            <a:off x="2031206" y="3943350"/>
            <a:ext cx="5081588" cy="1445419"/>
          </a:xfrm>
          <a:prstGeom prst="rect">
            <a:avLst/>
          </a:prstGeom>
        </p:spPr>
        <p:txBody>
          <a:bodyPr>
            <a:normAutofit/>
          </a:bodyPr>
          <a:lstStyle/>
          <a:p>
            <a:pPr marL="0" indent="0" algn="ctr">
              <a:lnSpc>
                <a:spcPct val="80000"/>
              </a:lnSpc>
              <a:buNone/>
            </a:pPr>
            <a:r>
              <a:rPr lang="en-US" sz="1800" dirty="0"/>
              <a:t>Kimberly Workowski, M.D, FACP, FIDSA</a:t>
            </a:r>
          </a:p>
          <a:p>
            <a:pPr marL="0" indent="0" algn="ctr">
              <a:lnSpc>
                <a:spcPct val="80000"/>
              </a:lnSpc>
              <a:buNone/>
            </a:pPr>
            <a:r>
              <a:rPr lang="en-US" sz="1800" dirty="0"/>
              <a:t> Professor of Medicine, Division of Infectious Diseases, Emory University</a:t>
            </a:r>
          </a:p>
          <a:p>
            <a:pPr marL="0" indent="0" algn="ctr">
              <a:lnSpc>
                <a:spcPct val="80000"/>
              </a:lnSpc>
              <a:buNone/>
            </a:pPr>
            <a:endParaRPr lang="en-US" sz="1800" dirty="0"/>
          </a:p>
        </p:txBody>
      </p:sp>
    </p:spTree>
    <p:extLst>
      <p:ext uri="{BB962C8B-B14F-4D97-AF65-F5344CB8AC3E}">
        <p14:creationId xmlns:p14="http://schemas.microsoft.com/office/powerpoint/2010/main" val="163435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timated Proportion* of MSM-Only†, MSMW†, MSW†, and Women Among Gonorrhea Cases by Jurisdiction, STD Surveillance Network (SSuN), 20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62" y="1883902"/>
            <a:ext cx="7936762" cy="3567084"/>
          </a:xfrm>
          <a:prstGeom prst="rect">
            <a:avLst/>
          </a:prstGeom>
        </p:spPr>
      </p:pic>
      <p:sp>
        <p:nvSpPr>
          <p:cNvPr id="3" name="TextBox 2"/>
          <p:cNvSpPr txBox="1"/>
          <p:nvPr/>
        </p:nvSpPr>
        <p:spPr>
          <a:xfrm>
            <a:off x="585216" y="597408"/>
            <a:ext cx="8253984" cy="707886"/>
          </a:xfrm>
          <a:prstGeom prst="rect">
            <a:avLst/>
          </a:prstGeom>
          <a:noFill/>
        </p:spPr>
        <p:txBody>
          <a:bodyPr wrap="square" rtlCol="0">
            <a:spAutoFit/>
          </a:bodyPr>
          <a:lstStyle/>
          <a:p>
            <a:r>
              <a:rPr lang="en-US" sz="2000" b="1" dirty="0"/>
              <a:t>Estimated Proportion* of MSM-Only</a:t>
            </a:r>
            <a:r>
              <a:rPr lang="en-US" sz="2000" b="1" baseline="30000" dirty="0"/>
              <a:t>†</a:t>
            </a:r>
            <a:r>
              <a:rPr lang="en-US" sz="2000" b="1" dirty="0"/>
              <a:t>, MSMW</a:t>
            </a:r>
            <a:r>
              <a:rPr lang="en-US" sz="2000" b="1" baseline="30000" dirty="0"/>
              <a:t>†</a:t>
            </a:r>
            <a:r>
              <a:rPr lang="en-US" sz="2000" b="1" dirty="0"/>
              <a:t>, MSW</a:t>
            </a:r>
            <a:r>
              <a:rPr lang="en-US" sz="2000" b="1" baseline="30000" dirty="0"/>
              <a:t>†</a:t>
            </a:r>
            <a:r>
              <a:rPr lang="en-US" sz="2000" b="1" dirty="0"/>
              <a:t>, and Women Among Gonorrhea Cases by Jurisdiction, STD Surveillance Network (</a:t>
            </a:r>
            <a:r>
              <a:rPr lang="en-US" sz="2000" b="1" dirty="0" err="1"/>
              <a:t>SSuN</a:t>
            </a:r>
            <a:r>
              <a:rPr lang="en-US" sz="2000" b="1" dirty="0"/>
              <a:t>), 2016</a:t>
            </a:r>
          </a:p>
        </p:txBody>
      </p:sp>
    </p:spTree>
    <p:extLst>
      <p:ext uri="{BB962C8B-B14F-4D97-AF65-F5344CB8AC3E}">
        <p14:creationId xmlns:p14="http://schemas.microsoft.com/office/powerpoint/2010/main" val="23946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94423"/>
            <a:ext cx="6973824" cy="4746026"/>
          </a:xfrm>
          <a:prstGeom prst="rect">
            <a:avLst/>
          </a:prstGeom>
        </p:spPr>
      </p:pic>
      <p:sp>
        <p:nvSpPr>
          <p:cNvPr id="3" name="TextBox 2"/>
          <p:cNvSpPr txBox="1"/>
          <p:nvPr/>
        </p:nvSpPr>
        <p:spPr>
          <a:xfrm>
            <a:off x="499872" y="353568"/>
            <a:ext cx="6608064" cy="707886"/>
          </a:xfrm>
          <a:prstGeom prst="rect">
            <a:avLst/>
          </a:prstGeom>
          <a:noFill/>
        </p:spPr>
        <p:txBody>
          <a:bodyPr wrap="square" rtlCol="0">
            <a:spAutoFit/>
          </a:bodyPr>
          <a:lstStyle/>
          <a:p>
            <a:r>
              <a:rPr lang="en-US" sz="2000" b="1" dirty="0"/>
              <a:t>Estimated* Rates of Reported Gonorrhea Cases by MSM, MSW, and Women, </a:t>
            </a:r>
            <a:r>
              <a:rPr lang="en-US" sz="2000" b="1" dirty="0" err="1"/>
              <a:t>SSuN</a:t>
            </a:r>
            <a:r>
              <a:rPr lang="en-US" sz="2000" b="1" dirty="0"/>
              <a:t>, 2010-2016</a:t>
            </a:r>
          </a:p>
        </p:txBody>
      </p:sp>
      <p:sp>
        <p:nvSpPr>
          <p:cNvPr id="4" name="TextBox 3"/>
          <p:cNvSpPr txBox="1"/>
          <p:nvPr/>
        </p:nvSpPr>
        <p:spPr>
          <a:xfrm>
            <a:off x="6803136" y="2487168"/>
            <a:ext cx="2206752" cy="2031325"/>
          </a:xfrm>
          <a:prstGeom prst="rect">
            <a:avLst/>
          </a:prstGeom>
          <a:noFill/>
        </p:spPr>
        <p:txBody>
          <a:bodyPr wrap="square" rtlCol="0">
            <a:spAutoFit/>
          </a:bodyPr>
          <a:lstStyle/>
          <a:p>
            <a:pPr algn="ctr"/>
            <a:r>
              <a:rPr lang="en-US"/>
              <a:t>Since 2010, the rate of reported GC among MSM increased 151% compared to a 40% increase among females</a:t>
            </a:r>
            <a:endParaRPr lang="en-US" dirty="0">
              <a:latin typeface="Calibri" panose="020F0502020204030204" pitchFamily="34" charset="0"/>
            </a:endParaRPr>
          </a:p>
        </p:txBody>
      </p:sp>
    </p:spTree>
    <p:extLst>
      <p:ext uri="{BB962C8B-B14F-4D97-AF65-F5344CB8AC3E}">
        <p14:creationId xmlns:p14="http://schemas.microsoft.com/office/powerpoint/2010/main" val="145623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portion* of MSM† Attending STD Clinics with Primary and Secondary Syphilis‡, Urogenital§ Gonorrhea, or Urogenital§ Chlamydia by HIV Statusǁ, STD Surveillance Network (SSuN), 20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00" y="1645477"/>
            <a:ext cx="7603522" cy="4304639"/>
          </a:xfrm>
          <a:prstGeom prst="rect">
            <a:avLst/>
          </a:prstGeom>
        </p:spPr>
      </p:pic>
      <p:sp>
        <p:nvSpPr>
          <p:cNvPr id="3" name="TextBox 2"/>
          <p:cNvSpPr txBox="1"/>
          <p:nvPr/>
        </p:nvSpPr>
        <p:spPr>
          <a:xfrm>
            <a:off x="418300" y="377952"/>
            <a:ext cx="8335556" cy="923330"/>
          </a:xfrm>
          <a:prstGeom prst="rect">
            <a:avLst/>
          </a:prstGeom>
          <a:noFill/>
        </p:spPr>
        <p:txBody>
          <a:bodyPr wrap="square" rtlCol="0">
            <a:spAutoFit/>
          </a:bodyPr>
          <a:lstStyle/>
          <a:p>
            <a:r>
              <a:rPr lang="en-US" b="1" dirty="0"/>
              <a:t>Proportion of MSM* Attending STD Clinics with Primary and Secondary Syphilis, Urogenital Gonorrhea or Urogenital Chlamydia by HIV Status</a:t>
            </a:r>
            <a:r>
              <a:rPr lang="en-US" b="1" baseline="30000" dirty="0"/>
              <a:t>†</a:t>
            </a:r>
            <a:r>
              <a:rPr lang="en-US" b="1" dirty="0"/>
              <a:t>, STD Surveillance Network (</a:t>
            </a:r>
            <a:r>
              <a:rPr lang="en-US" b="1" dirty="0" err="1"/>
              <a:t>SSuN</a:t>
            </a:r>
            <a:r>
              <a:rPr lang="en-US" b="1" dirty="0"/>
              <a:t>), 2016</a:t>
            </a:r>
          </a:p>
        </p:txBody>
      </p:sp>
    </p:spTree>
    <p:extLst>
      <p:ext uri="{BB962C8B-B14F-4D97-AF65-F5344CB8AC3E}">
        <p14:creationId xmlns:p14="http://schemas.microsoft.com/office/powerpoint/2010/main" val="262036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7423" y="3201533"/>
            <a:ext cx="4062316" cy="692497"/>
          </a:xfrm>
          <a:prstGeom prst="rect">
            <a:avLst/>
          </a:prstGeom>
          <a:noFill/>
        </p:spPr>
        <p:txBody>
          <a:bodyPr wrap="square" rtlCol="0">
            <a:spAutoFit/>
          </a:bodyPr>
          <a:lstStyle/>
          <a:p>
            <a:r>
              <a:rPr lang="en-US" sz="2100" b="1" dirty="0"/>
              <a:t>Screening/Clinical Manifestations</a:t>
            </a:r>
          </a:p>
          <a:p>
            <a:r>
              <a:rPr lang="en-US" dirty="0"/>
              <a:t>	</a:t>
            </a:r>
          </a:p>
        </p:txBody>
      </p:sp>
    </p:spTree>
    <p:extLst>
      <p:ext uri="{BB962C8B-B14F-4D97-AF65-F5344CB8AC3E}">
        <p14:creationId xmlns:p14="http://schemas.microsoft.com/office/powerpoint/2010/main" val="82821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31" y="304800"/>
            <a:ext cx="7984929" cy="1624874"/>
          </a:xfrm>
        </p:spPr>
        <p:txBody>
          <a:bodyPr>
            <a:normAutofit/>
          </a:bodyPr>
          <a:lstStyle/>
          <a:p>
            <a:r>
              <a:rPr lang="en-US" sz="2800" b="1" dirty="0"/>
              <a:t>STI Screening</a:t>
            </a:r>
          </a:p>
        </p:txBody>
      </p:sp>
      <p:sp>
        <p:nvSpPr>
          <p:cNvPr id="3" name="Content Placeholder 2"/>
          <p:cNvSpPr>
            <a:spLocks noGrp="1"/>
          </p:cNvSpPr>
          <p:nvPr>
            <p:ph sz="half" idx="1"/>
          </p:nvPr>
        </p:nvSpPr>
        <p:spPr>
          <a:xfrm>
            <a:off x="389353" y="2510728"/>
            <a:ext cx="3028950" cy="2545854"/>
          </a:xfrm>
        </p:spPr>
        <p:txBody>
          <a:bodyPr>
            <a:noAutofit/>
          </a:bodyPr>
          <a:lstStyle/>
          <a:p>
            <a:pPr marL="295744" marR="102867" lvl="1" indent="-192876" fontAlgn="ctr">
              <a:spcBef>
                <a:spcPts val="0"/>
              </a:spcBef>
              <a:spcAft>
                <a:spcPts val="563"/>
              </a:spcAft>
            </a:pPr>
            <a:r>
              <a:rPr lang="en-US" sz="1400" dirty="0">
                <a:ea typeface="Times New Roman"/>
              </a:rPr>
              <a:t>Chlamydia, </a:t>
            </a:r>
            <a:r>
              <a:rPr lang="en-US" sz="1400" b="1" dirty="0">
                <a:ea typeface="Times New Roman"/>
              </a:rPr>
              <a:t>Gonorrhea</a:t>
            </a:r>
          </a:p>
          <a:p>
            <a:pPr marL="520767" marR="102867" lvl="1" fontAlgn="ctr">
              <a:spcBef>
                <a:spcPts val="0"/>
              </a:spcBef>
              <a:spcAft>
                <a:spcPts val="563"/>
              </a:spcAft>
            </a:pPr>
            <a:r>
              <a:rPr lang="en-US" sz="1600" dirty="0">
                <a:ea typeface="Times New Roman"/>
              </a:rPr>
              <a:t>Annual screening for women  &lt;25 or older women with risk </a:t>
            </a:r>
          </a:p>
          <a:p>
            <a:pPr marL="520767" marR="102867" lvl="1" fontAlgn="ctr">
              <a:spcBef>
                <a:spcPts val="0"/>
              </a:spcBef>
              <a:spcAft>
                <a:spcPts val="563"/>
              </a:spcAft>
            </a:pPr>
            <a:r>
              <a:rPr lang="en-US" sz="1600" dirty="0">
                <a:ea typeface="Times New Roman"/>
              </a:rPr>
              <a:t>Consider chlamydia screening in heterosexual men</a:t>
            </a:r>
          </a:p>
          <a:p>
            <a:pPr marL="777942" marR="102867" lvl="2" fontAlgn="ctr">
              <a:spcBef>
                <a:spcPts val="0"/>
              </a:spcBef>
              <a:spcAft>
                <a:spcPts val="563"/>
              </a:spcAft>
            </a:pPr>
            <a:r>
              <a:rPr lang="en-US" sz="1400" dirty="0">
                <a:ea typeface="Times New Roman"/>
              </a:rPr>
              <a:t>adolescent clinics, corrections, STD clinics</a:t>
            </a:r>
          </a:p>
          <a:p>
            <a:pPr marL="777942" marR="102867" lvl="2" fontAlgn="ctr">
              <a:spcBef>
                <a:spcPts val="0"/>
              </a:spcBef>
              <a:spcAft>
                <a:spcPts val="563"/>
              </a:spcAft>
            </a:pPr>
            <a:r>
              <a:rPr lang="en-US" sz="1400" dirty="0">
                <a:ea typeface="Times New Roman"/>
              </a:rPr>
              <a:t>Population based gonorrhea screening not recommended </a:t>
            </a:r>
          </a:p>
          <a:p>
            <a:pPr marL="520767" marR="102867" lvl="1" fontAlgn="ctr">
              <a:spcBef>
                <a:spcPts val="0"/>
              </a:spcBef>
              <a:spcAft>
                <a:spcPts val="563"/>
              </a:spcAft>
            </a:pPr>
            <a:r>
              <a:rPr lang="en-US" sz="1400" dirty="0">
                <a:ea typeface="Times New Roman"/>
              </a:rPr>
              <a:t>Retest 3 </a:t>
            </a:r>
            <a:r>
              <a:rPr lang="en-US" sz="1400" dirty="0" err="1">
                <a:ea typeface="Times New Roman"/>
              </a:rPr>
              <a:t>mo</a:t>
            </a:r>
            <a:r>
              <a:rPr lang="en-US" sz="1400" dirty="0">
                <a:ea typeface="Times New Roman"/>
              </a:rPr>
              <a:t> after treatment</a:t>
            </a:r>
          </a:p>
        </p:txBody>
      </p:sp>
      <p:sp>
        <p:nvSpPr>
          <p:cNvPr id="4" name="Content Placeholder 3"/>
          <p:cNvSpPr>
            <a:spLocks noGrp="1"/>
          </p:cNvSpPr>
          <p:nvPr>
            <p:ph sz="half" idx="2"/>
          </p:nvPr>
        </p:nvSpPr>
        <p:spPr>
          <a:xfrm>
            <a:off x="4707176" y="2547716"/>
            <a:ext cx="2914650" cy="3263504"/>
          </a:xfrm>
        </p:spPr>
        <p:txBody>
          <a:bodyPr>
            <a:normAutofit fontScale="55000" lnSpcReduction="20000"/>
          </a:bodyPr>
          <a:lstStyle/>
          <a:p>
            <a:r>
              <a:rPr lang="en-US" sz="2500" dirty="0"/>
              <a:t>HIV An/Ab serology</a:t>
            </a:r>
          </a:p>
          <a:p>
            <a:r>
              <a:rPr lang="en-US" sz="2500" dirty="0"/>
              <a:t>Syphilis serology</a:t>
            </a:r>
          </a:p>
          <a:p>
            <a:r>
              <a:rPr lang="en-US" sz="2500" dirty="0"/>
              <a:t>Chlamydia, </a:t>
            </a:r>
            <a:r>
              <a:rPr lang="en-US" sz="2500" b="1" dirty="0"/>
              <a:t>Gonorrhea*</a:t>
            </a:r>
          </a:p>
          <a:p>
            <a:pPr lvl="1"/>
            <a:r>
              <a:rPr lang="en-US" sz="2500" dirty="0"/>
              <a:t>Urethral infection (NAAT)</a:t>
            </a:r>
          </a:p>
          <a:p>
            <a:pPr lvl="1"/>
            <a:r>
              <a:rPr lang="en-US" sz="2500" dirty="0"/>
              <a:t>Rectal infection (NAAT)</a:t>
            </a:r>
          </a:p>
          <a:p>
            <a:pPr lvl="1"/>
            <a:r>
              <a:rPr lang="en-US" sz="2500" dirty="0"/>
              <a:t>Pharyngeal infection gonorrhea (NAAT)</a:t>
            </a:r>
          </a:p>
          <a:p>
            <a:r>
              <a:rPr lang="en-US" sz="2500" dirty="0"/>
              <a:t>Hepatitis A, B</a:t>
            </a:r>
          </a:p>
          <a:p>
            <a:r>
              <a:rPr lang="en-US" sz="2500" dirty="0"/>
              <a:t>Hepatitis C (MSM/HIV)</a:t>
            </a:r>
          </a:p>
          <a:p>
            <a:pPr marL="0" indent="0">
              <a:buNone/>
            </a:pPr>
            <a:endParaRPr lang="en-US" sz="2500" b="1" dirty="0"/>
          </a:p>
          <a:p>
            <a:pPr marL="0" indent="0">
              <a:buNone/>
            </a:pPr>
            <a:r>
              <a:rPr lang="en-US" sz="2500" b="1" dirty="0"/>
              <a:t>At least </a:t>
            </a:r>
            <a:r>
              <a:rPr lang="en-US" sz="2500" b="1" dirty="0" err="1"/>
              <a:t>yrly</a:t>
            </a:r>
            <a:r>
              <a:rPr lang="en-US" sz="2500" b="1" dirty="0"/>
              <a:t>, q3-6 </a:t>
            </a:r>
            <a:r>
              <a:rPr lang="en-US" sz="2500" b="1" dirty="0" err="1"/>
              <a:t>mo</a:t>
            </a:r>
            <a:r>
              <a:rPr lang="en-US" sz="2500" b="1" dirty="0"/>
              <a:t> based on risk</a:t>
            </a:r>
          </a:p>
          <a:p>
            <a:pPr marL="0" indent="0">
              <a:buNone/>
            </a:pPr>
            <a:r>
              <a:rPr lang="en-US" sz="1950" b="1" dirty="0"/>
              <a:t>*</a:t>
            </a:r>
            <a:r>
              <a:rPr lang="en-US" sz="1950" dirty="0"/>
              <a:t>Limited evidence to evaluate individual benefits (USPSTF). Few studies have evaluated the impact of </a:t>
            </a:r>
            <a:r>
              <a:rPr lang="en-US" sz="1950" dirty="0" err="1"/>
              <a:t>extragenital</a:t>
            </a:r>
            <a:r>
              <a:rPr lang="en-US" sz="1950" dirty="0"/>
              <a:t> screening.</a:t>
            </a:r>
          </a:p>
          <a:p>
            <a:pPr marL="342892" lvl="1" indent="0">
              <a:buNone/>
            </a:pPr>
            <a:endParaRPr lang="en-US" sz="2175" dirty="0"/>
          </a:p>
          <a:p>
            <a:pPr marL="0" indent="0">
              <a:buNone/>
            </a:pPr>
            <a:endParaRPr lang="en-US" dirty="0"/>
          </a:p>
        </p:txBody>
      </p:sp>
      <p:sp>
        <p:nvSpPr>
          <p:cNvPr id="5" name="TextBox 4"/>
          <p:cNvSpPr txBox="1"/>
          <p:nvPr/>
        </p:nvSpPr>
        <p:spPr>
          <a:xfrm>
            <a:off x="1221765" y="6142181"/>
            <a:ext cx="2171700" cy="415498"/>
          </a:xfrm>
          <a:prstGeom prst="rect">
            <a:avLst/>
          </a:prstGeom>
          <a:noFill/>
        </p:spPr>
        <p:txBody>
          <a:bodyPr wrap="square" rtlCol="0">
            <a:spAutoFit/>
          </a:bodyPr>
          <a:lstStyle/>
          <a:p>
            <a:r>
              <a:rPr lang="en-US" sz="1050" b="1" dirty="0"/>
              <a:t>USPSTF, JAMA  2016;  USPSTF 2014, Ann </a:t>
            </a:r>
            <a:r>
              <a:rPr lang="en-US" sz="1050" b="1" dirty="0" err="1"/>
              <a:t>Int</a:t>
            </a:r>
            <a:r>
              <a:rPr lang="en-US" sz="1050" b="1" dirty="0"/>
              <a:t>  Med</a:t>
            </a:r>
          </a:p>
        </p:txBody>
      </p:sp>
      <p:sp>
        <p:nvSpPr>
          <p:cNvPr id="7" name="TextBox 6"/>
          <p:cNvSpPr txBox="1"/>
          <p:nvPr/>
        </p:nvSpPr>
        <p:spPr>
          <a:xfrm>
            <a:off x="6483434" y="6163976"/>
            <a:ext cx="3134033" cy="246221"/>
          </a:xfrm>
          <a:prstGeom prst="rect">
            <a:avLst/>
          </a:prstGeom>
          <a:noFill/>
        </p:spPr>
        <p:txBody>
          <a:bodyPr wrap="square" rtlCol="0">
            <a:spAutoFit/>
          </a:bodyPr>
          <a:lstStyle/>
          <a:p>
            <a:r>
              <a:rPr lang="en-US" sz="1000" b="1" dirty="0"/>
              <a:t>CDC, MMWR, STD Treatment Guidelines 2015</a:t>
            </a:r>
          </a:p>
        </p:txBody>
      </p:sp>
      <p:sp>
        <p:nvSpPr>
          <p:cNvPr id="8" name="TextBox 7"/>
          <p:cNvSpPr txBox="1"/>
          <p:nvPr/>
        </p:nvSpPr>
        <p:spPr>
          <a:xfrm>
            <a:off x="389353" y="1964642"/>
            <a:ext cx="3409523" cy="338554"/>
          </a:xfrm>
          <a:prstGeom prst="rect">
            <a:avLst/>
          </a:prstGeom>
          <a:noFill/>
        </p:spPr>
        <p:txBody>
          <a:bodyPr wrap="square" rtlCol="0">
            <a:spAutoFit/>
          </a:bodyPr>
          <a:lstStyle/>
          <a:p>
            <a:r>
              <a:rPr lang="en-US" sz="1600" b="1" dirty="0"/>
              <a:t>Women and Heterosexual Men</a:t>
            </a:r>
          </a:p>
        </p:txBody>
      </p:sp>
      <p:sp>
        <p:nvSpPr>
          <p:cNvPr id="9" name="TextBox 8"/>
          <p:cNvSpPr txBox="1"/>
          <p:nvPr/>
        </p:nvSpPr>
        <p:spPr>
          <a:xfrm>
            <a:off x="4811796" y="1980031"/>
            <a:ext cx="3343275" cy="323165"/>
          </a:xfrm>
          <a:prstGeom prst="rect">
            <a:avLst/>
          </a:prstGeom>
          <a:noFill/>
        </p:spPr>
        <p:txBody>
          <a:bodyPr wrap="square" rtlCol="0">
            <a:spAutoFit/>
          </a:bodyPr>
          <a:lstStyle/>
          <a:p>
            <a:r>
              <a:rPr lang="en-US" sz="1500" b="1" dirty="0"/>
              <a:t>Men who Have Sex with Men</a:t>
            </a:r>
          </a:p>
        </p:txBody>
      </p:sp>
    </p:spTree>
    <p:extLst>
      <p:ext uri="{BB962C8B-B14F-4D97-AF65-F5344CB8AC3E}">
        <p14:creationId xmlns:p14="http://schemas.microsoft.com/office/powerpoint/2010/main" val="282504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464" y="777335"/>
            <a:ext cx="4979087" cy="648000"/>
          </a:xfrm>
        </p:spPr>
        <p:txBody>
          <a:bodyPr>
            <a:noAutofit/>
          </a:bodyPr>
          <a:lstStyle/>
          <a:p>
            <a:r>
              <a:rPr lang="en-US" sz="2800" b="1" dirty="0" smtClean="0"/>
              <a:t>Effectiveness of STD Screening</a:t>
            </a:r>
            <a:endParaRPr lang="en-US" sz="2800" b="1" dirty="0"/>
          </a:p>
        </p:txBody>
      </p:sp>
      <p:sp>
        <p:nvSpPr>
          <p:cNvPr id="3" name="Content Placeholder 2"/>
          <p:cNvSpPr>
            <a:spLocks noGrp="1"/>
          </p:cNvSpPr>
          <p:nvPr>
            <p:ph idx="1"/>
          </p:nvPr>
        </p:nvSpPr>
        <p:spPr>
          <a:xfrm>
            <a:off x="628650" y="1953624"/>
            <a:ext cx="7886700" cy="3263504"/>
          </a:xfrm>
        </p:spPr>
        <p:txBody>
          <a:bodyPr>
            <a:normAutofit fontScale="47500" lnSpcReduction="20000"/>
          </a:bodyPr>
          <a:lstStyle/>
          <a:p>
            <a:r>
              <a:rPr lang="en-US" sz="3600" dirty="0" smtClean="0"/>
              <a:t>Benefits (Individual)</a:t>
            </a:r>
          </a:p>
          <a:p>
            <a:pPr lvl="1"/>
            <a:r>
              <a:rPr lang="en-US" sz="2900" dirty="0" smtClean="0"/>
              <a:t>Women- reproductive tract sequelae</a:t>
            </a:r>
          </a:p>
          <a:p>
            <a:pPr lvl="1"/>
            <a:r>
              <a:rPr lang="en-US" sz="2900" dirty="0" smtClean="0"/>
              <a:t>MSM- reduction in complications (DGI), HIV acquisition</a:t>
            </a:r>
          </a:p>
          <a:p>
            <a:pPr lvl="1"/>
            <a:r>
              <a:rPr lang="en-US" sz="2900" dirty="0" smtClean="0"/>
              <a:t>Prevention services- substance abuse, mental health, PREP</a:t>
            </a:r>
          </a:p>
          <a:p>
            <a:r>
              <a:rPr lang="en-US" sz="3600" dirty="0" smtClean="0"/>
              <a:t>Prevention Services- substance abuse, mental health</a:t>
            </a:r>
          </a:p>
          <a:p>
            <a:r>
              <a:rPr lang="en-US" sz="3600" dirty="0"/>
              <a:t>Benefits (Population)</a:t>
            </a:r>
          </a:p>
          <a:p>
            <a:pPr lvl="1"/>
            <a:r>
              <a:rPr lang="en-US" sz="2900" dirty="0"/>
              <a:t>Screen/treatment to eliminate asymptomatic  extra genital infection to reduce ongoing transmission</a:t>
            </a:r>
          </a:p>
          <a:p>
            <a:pPr lvl="1"/>
            <a:r>
              <a:rPr lang="en-US" sz="2900" dirty="0"/>
              <a:t>Pharynx as reservoir for AMR GC</a:t>
            </a:r>
          </a:p>
          <a:p>
            <a:pPr lvl="1"/>
            <a:r>
              <a:rPr lang="en-US" sz="2900" dirty="0"/>
              <a:t>Limited evidence of population benefit in MSM</a:t>
            </a:r>
          </a:p>
          <a:p>
            <a:pPr lvl="2"/>
            <a:r>
              <a:rPr lang="en-US" sz="2500" dirty="0"/>
              <a:t>No studies in recent review (no studies evaluated the population effects of STD screening in MSM)</a:t>
            </a:r>
          </a:p>
          <a:p>
            <a:r>
              <a:rPr lang="en-US" sz="3600" dirty="0" smtClean="0"/>
              <a:t>Should </a:t>
            </a:r>
            <a:r>
              <a:rPr lang="en-US" sz="3600" dirty="0"/>
              <a:t>the focus be </a:t>
            </a:r>
            <a:r>
              <a:rPr lang="en-US" sz="3600" b="1" dirty="0"/>
              <a:t>individual</a:t>
            </a:r>
            <a:r>
              <a:rPr lang="en-US" sz="3600" dirty="0"/>
              <a:t> vs </a:t>
            </a:r>
            <a:r>
              <a:rPr lang="en-US" sz="3600" b="1" dirty="0"/>
              <a:t>population</a:t>
            </a:r>
            <a:r>
              <a:rPr lang="en-US" sz="3600" dirty="0"/>
              <a:t> based benefits of screening?</a:t>
            </a:r>
          </a:p>
          <a:p>
            <a:endParaRPr lang="en-US" dirty="0" smtClean="0"/>
          </a:p>
          <a:p>
            <a:pPr lvl="1"/>
            <a:endParaRPr lang="en-US" dirty="0"/>
          </a:p>
        </p:txBody>
      </p:sp>
      <p:sp>
        <p:nvSpPr>
          <p:cNvPr id="4" name="TextBox 3"/>
          <p:cNvSpPr txBox="1"/>
          <p:nvPr/>
        </p:nvSpPr>
        <p:spPr>
          <a:xfrm>
            <a:off x="6610551" y="5625706"/>
            <a:ext cx="2343014" cy="300082"/>
          </a:xfrm>
          <a:prstGeom prst="rect">
            <a:avLst/>
          </a:prstGeom>
          <a:noFill/>
        </p:spPr>
        <p:txBody>
          <a:bodyPr wrap="none" rtlCol="0">
            <a:spAutoFit/>
          </a:bodyPr>
          <a:lstStyle/>
          <a:p>
            <a:r>
              <a:rPr lang="en-US" sz="1350" dirty="0" err="1"/>
              <a:t>Tsoumanis</a:t>
            </a:r>
            <a:r>
              <a:rPr lang="en-US" sz="1350" dirty="0"/>
              <a:t> 2018; </a:t>
            </a:r>
            <a:r>
              <a:rPr lang="en-US" sz="1350" dirty="0" err="1"/>
              <a:t>Ridapth</a:t>
            </a:r>
            <a:r>
              <a:rPr lang="en-US" sz="1350" dirty="0"/>
              <a:t> 2018</a:t>
            </a:r>
          </a:p>
        </p:txBody>
      </p:sp>
    </p:spTree>
    <p:extLst>
      <p:ext uri="{BB962C8B-B14F-4D97-AF65-F5344CB8AC3E}">
        <p14:creationId xmlns:p14="http://schemas.microsoft.com/office/powerpoint/2010/main" val="38820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1"/>
          </p:nvPr>
        </p:nvPicPr>
        <p:blipFill>
          <a:blip r:embed="rId3"/>
          <a:stretch>
            <a:fillRect/>
          </a:stretch>
        </p:blipFill>
        <p:spPr>
          <a:xfrm>
            <a:off x="24731" y="1885546"/>
            <a:ext cx="4130421" cy="4320731"/>
          </a:xfrm>
          <a:prstGeom prst="rect">
            <a:avLst/>
          </a:prstGeom>
        </p:spPr>
      </p:pic>
      <p:pic>
        <p:nvPicPr>
          <p:cNvPr id="5" name="Content Placeholder 4"/>
          <p:cNvPicPr>
            <a:picLocks noGrp="1" noChangeAspect="1"/>
          </p:cNvPicPr>
          <p:nvPr>
            <p:ph sz="half" idx="2"/>
          </p:nvPr>
        </p:nvPicPr>
        <p:blipFill>
          <a:blip r:embed="rId4"/>
          <a:stretch>
            <a:fillRect/>
          </a:stretch>
        </p:blipFill>
        <p:spPr>
          <a:xfrm>
            <a:off x="4262532" y="2079178"/>
            <a:ext cx="5177314" cy="1413510"/>
          </a:xfrm>
          <a:prstGeom prst="rect">
            <a:avLst/>
          </a:prstGeom>
        </p:spPr>
      </p:pic>
      <p:pic>
        <p:nvPicPr>
          <p:cNvPr id="8" name="Picture 7"/>
          <p:cNvPicPr>
            <a:picLocks noChangeAspect="1"/>
          </p:cNvPicPr>
          <p:nvPr/>
        </p:nvPicPr>
        <p:blipFill>
          <a:blip r:embed="rId5"/>
          <a:stretch>
            <a:fillRect/>
          </a:stretch>
        </p:blipFill>
        <p:spPr>
          <a:xfrm>
            <a:off x="4378792" y="3754341"/>
            <a:ext cx="5087684" cy="1450848"/>
          </a:xfrm>
          <a:prstGeom prst="rect">
            <a:avLst/>
          </a:prstGeom>
        </p:spPr>
      </p:pic>
      <p:sp>
        <p:nvSpPr>
          <p:cNvPr id="9" name="TextBox 8"/>
          <p:cNvSpPr txBox="1"/>
          <p:nvPr/>
        </p:nvSpPr>
        <p:spPr>
          <a:xfrm>
            <a:off x="6964513" y="6285465"/>
            <a:ext cx="1676996" cy="369332"/>
          </a:xfrm>
          <a:prstGeom prst="rect">
            <a:avLst/>
          </a:prstGeom>
          <a:noFill/>
        </p:spPr>
        <p:txBody>
          <a:bodyPr wrap="square" rtlCol="0">
            <a:spAutoFit/>
          </a:bodyPr>
          <a:lstStyle/>
          <a:p>
            <a:r>
              <a:rPr lang="en-US" sz="900" dirty="0"/>
              <a:t>Sullivan, Ann </a:t>
            </a:r>
            <a:r>
              <a:rPr lang="en-US" sz="900" dirty="0" err="1"/>
              <a:t>Epid</a:t>
            </a:r>
            <a:r>
              <a:rPr lang="en-US" sz="900" dirty="0"/>
              <a:t> 1014; Kelley, AIDS Research, 2015</a:t>
            </a:r>
          </a:p>
        </p:txBody>
      </p:sp>
      <p:sp>
        <p:nvSpPr>
          <p:cNvPr id="10" name="TextBox 9"/>
          <p:cNvSpPr txBox="1"/>
          <p:nvPr/>
        </p:nvSpPr>
        <p:spPr>
          <a:xfrm>
            <a:off x="1436286" y="721903"/>
            <a:ext cx="5652492" cy="923330"/>
          </a:xfrm>
          <a:prstGeom prst="rect">
            <a:avLst/>
          </a:prstGeom>
          <a:noFill/>
        </p:spPr>
        <p:txBody>
          <a:bodyPr wrap="square" rtlCol="0">
            <a:spAutoFit/>
          </a:bodyPr>
          <a:lstStyle/>
          <a:p>
            <a:r>
              <a:rPr lang="en-US" b="1" dirty="0"/>
              <a:t>Sexual network factors, social determinants, neighborhood factors may supersede individual risk behaviors</a:t>
            </a:r>
          </a:p>
        </p:txBody>
      </p:sp>
    </p:spTree>
    <p:extLst>
      <p:ext uri="{BB962C8B-B14F-4D97-AF65-F5344CB8AC3E}">
        <p14:creationId xmlns:p14="http://schemas.microsoft.com/office/powerpoint/2010/main" val="332955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81581" y="1054909"/>
            <a:ext cx="6172200" cy="510633"/>
          </a:xfrm>
        </p:spPr>
        <p:txBody>
          <a:bodyPr>
            <a:normAutofit/>
          </a:bodyPr>
          <a:lstStyle/>
          <a:p>
            <a:r>
              <a:rPr lang="en-US" sz="1800" dirty="0">
                <a:solidFill>
                  <a:schemeClr val="tx1"/>
                </a:solidFill>
              </a:rPr>
              <a:t>Gonorrhea Clinical Manifestations</a:t>
            </a:r>
          </a:p>
        </p:txBody>
      </p:sp>
      <p:graphicFrame>
        <p:nvGraphicFramePr>
          <p:cNvPr id="10" name="Table 9"/>
          <p:cNvGraphicFramePr>
            <a:graphicFrameLocks noGrp="1"/>
          </p:cNvGraphicFramePr>
          <p:nvPr>
            <p:extLst/>
          </p:nvPr>
        </p:nvGraphicFramePr>
        <p:xfrm>
          <a:off x="1570340" y="2010821"/>
          <a:ext cx="5883442" cy="3537192"/>
        </p:xfrm>
        <a:graphic>
          <a:graphicData uri="http://schemas.openxmlformats.org/drawingml/2006/table">
            <a:tbl>
              <a:tblPr firstRow="1" bandRow="1">
                <a:tableStyleId>{9D7B26C5-4107-4FEC-AEDC-1716B250A1EF}</a:tableStyleId>
              </a:tblPr>
              <a:tblGrid>
                <a:gridCol w="708757">
                  <a:extLst>
                    <a:ext uri="{9D8B030D-6E8A-4147-A177-3AD203B41FA5}">
                      <a16:colId xmlns="" xmlns:a16="http://schemas.microsoft.com/office/drawing/2014/main" val="3843633492"/>
                    </a:ext>
                  </a:extLst>
                </a:gridCol>
                <a:gridCol w="2585792">
                  <a:extLst>
                    <a:ext uri="{9D8B030D-6E8A-4147-A177-3AD203B41FA5}">
                      <a16:colId xmlns="" xmlns:a16="http://schemas.microsoft.com/office/drawing/2014/main" val="16393498"/>
                    </a:ext>
                  </a:extLst>
                </a:gridCol>
                <a:gridCol w="2588893">
                  <a:extLst>
                    <a:ext uri="{9D8B030D-6E8A-4147-A177-3AD203B41FA5}">
                      <a16:colId xmlns="" xmlns:a16="http://schemas.microsoft.com/office/drawing/2014/main" val="452141902"/>
                    </a:ext>
                  </a:extLst>
                </a:gridCol>
              </a:tblGrid>
              <a:tr h="313932">
                <a:tc>
                  <a:txBody>
                    <a:bodyPr/>
                    <a:lstStyle/>
                    <a:p>
                      <a:endParaRPr lang="en-US" sz="1100" dirty="0">
                        <a:solidFill>
                          <a:srgbClr val="000104"/>
                        </a:solidFill>
                        <a:latin typeface="Calibri" panose="020F0502020204030204" pitchFamily="34" charset="0"/>
                      </a:endParaRPr>
                    </a:p>
                  </a:txBody>
                  <a:tcPr marL="68580" marR="68580" marT="34290" marB="34290"/>
                </a:tc>
                <a:tc>
                  <a:txBody>
                    <a:bodyPr/>
                    <a:lstStyle/>
                    <a:p>
                      <a:r>
                        <a:rPr lang="en-US" sz="1100" dirty="0" smtClean="0">
                          <a:solidFill>
                            <a:srgbClr val="000104"/>
                          </a:solidFill>
                          <a:latin typeface="Calibri" panose="020F0502020204030204" pitchFamily="34" charset="0"/>
                        </a:rPr>
                        <a:t>Anatomic Site</a:t>
                      </a:r>
                      <a:endParaRPr lang="en-US" sz="1100" dirty="0">
                        <a:solidFill>
                          <a:srgbClr val="000104"/>
                        </a:solidFill>
                        <a:latin typeface="Calibri" panose="020F0502020204030204" pitchFamily="34" charset="0"/>
                      </a:endParaRPr>
                    </a:p>
                  </a:txBody>
                  <a:tcPr marL="68580" marR="68580" marT="34290" marB="34290"/>
                </a:tc>
                <a:tc>
                  <a:txBody>
                    <a:bodyPr/>
                    <a:lstStyle/>
                    <a:p>
                      <a:r>
                        <a:rPr lang="en-US" sz="1100" dirty="0" smtClean="0">
                          <a:solidFill>
                            <a:srgbClr val="000104"/>
                          </a:solidFill>
                          <a:latin typeface="Calibri" panose="020F0502020204030204" pitchFamily="34" charset="0"/>
                        </a:rPr>
                        <a:t>Syndrome</a:t>
                      </a:r>
                      <a:endParaRPr lang="en-US" sz="1100" dirty="0">
                        <a:solidFill>
                          <a:srgbClr val="000104"/>
                        </a:solidFill>
                        <a:latin typeface="Calibri" panose="020F0502020204030204" pitchFamily="34" charset="0"/>
                      </a:endParaRPr>
                    </a:p>
                  </a:txBody>
                  <a:tcPr marL="68580" marR="68580" marT="34290" marB="34290"/>
                </a:tc>
                <a:extLst>
                  <a:ext uri="{0D108BD9-81ED-4DB2-BD59-A6C34878D82A}">
                    <a16:rowId xmlns="" xmlns:a16="http://schemas.microsoft.com/office/drawing/2014/main" val="1667162645"/>
                  </a:ext>
                </a:extLst>
              </a:tr>
              <a:tr h="1028700">
                <a:tc>
                  <a:txBody>
                    <a:bodyPr/>
                    <a:lstStyle/>
                    <a:p>
                      <a:r>
                        <a:rPr lang="en-US" sz="1100" dirty="0" smtClean="0">
                          <a:solidFill>
                            <a:srgbClr val="000104"/>
                          </a:solidFill>
                          <a:latin typeface="Calibri" panose="020F0502020204030204" pitchFamily="34" charset="0"/>
                        </a:rPr>
                        <a:t>Males</a:t>
                      </a:r>
                      <a:endParaRPr lang="en-US" sz="1100" dirty="0">
                        <a:solidFill>
                          <a:srgbClr val="000104"/>
                        </a:solidFill>
                        <a:latin typeface="Calibri" panose="020F0502020204030204" pitchFamily="34" charset="0"/>
                      </a:endParaRPr>
                    </a:p>
                  </a:txBody>
                  <a:tcPr marL="68580" marR="68580" marT="34290" marB="34290"/>
                </a:tc>
                <a:tc>
                  <a:txBody>
                    <a:bodyPr/>
                    <a:lstStyle/>
                    <a:p>
                      <a:r>
                        <a:rPr lang="en-US" sz="1100" dirty="0" smtClean="0">
                          <a:solidFill>
                            <a:srgbClr val="000104"/>
                          </a:solidFill>
                          <a:latin typeface="Calibri" panose="020F0502020204030204" pitchFamily="34" charset="0"/>
                        </a:rPr>
                        <a:t>Urethra</a:t>
                      </a:r>
                    </a:p>
                    <a:p>
                      <a:r>
                        <a:rPr lang="en-US" sz="1100" dirty="0" smtClean="0">
                          <a:solidFill>
                            <a:srgbClr val="000104"/>
                          </a:solidFill>
                          <a:latin typeface="Calibri" panose="020F0502020204030204" pitchFamily="34" charset="0"/>
                        </a:rPr>
                        <a:t>Epididymis</a:t>
                      </a:r>
                    </a:p>
                    <a:p>
                      <a:r>
                        <a:rPr lang="en-US" sz="1100" dirty="0" smtClean="0">
                          <a:solidFill>
                            <a:srgbClr val="000104"/>
                          </a:solidFill>
                          <a:latin typeface="Calibri" panose="020F0502020204030204" pitchFamily="34" charset="0"/>
                        </a:rPr>
                        <a:t>Pharynx</a:t>
                      </a:r>
                    </a:p>
                    <a:p>
                      <a:r>
                        <a:rPr lang="en-US" sz="1100" dirty="0" smtClean="0">
                          <a:solidFill>
                            <a:srgbClr val="000104"/>
                          </a:solidFill>
                          <a:latin typeface="Calibri" panose="020F0502020204030204" pitchFamily="34" charset="0"/>
                        </a:rPr>
                        <a:t>Rectum</a:t>
                      </a:r>
                    </a:p>
                    <a:p>
                      <a:r>
                        <a:rPr lang="en-US" sz="1100" dirty="0" smtClean="0">
                          <a:solidFill>
                            <a:srgbClr val="000104"/>
                          </a:solidFill>
                          <a:latin typeface="Calibri" panose="020F0502020204030204" pitchFamily="34" charset="0"/>
                        </a:rPr>
                        <a:t>Eye</a:t>
                      </a:r>
                    </a:p>
                    <a:p>
                      <a:r>
                        <a:rPr lang="en-US" sz="1100" dirty="0" smtClean="0">
                          <a:solidFill>
                            <a:srgbClr val="000104"/>
                          </a:solidFill>
                          <a:latin typeface="Calibri" panose="020F0502020204030204" pitchFamily="34" charset="0"/>
                        </a:rPr>
                        <a:t>Systemic</a:t>
                      </a:r>
                      <a:r>
                        <a:rPr lang="en-US" sz="1100" baseline="0" dirty="0" smtClean="0">
                          <a:solidFill>
                            <a:srgbClr val="000104"/>
                          </a:solidFill>
                          <a:latin typeface="Calibri" panose="020F0502020204030204" pitchFamily="34" charset="0"/>
                        </a:rPr>
                        <a:t> (i.e., joint, blood, other sterile site)</a:t>
                      </a:r>
                      <a:endParaRPr lang="en-US" sz="1100" dirty="0" smtClean="0">
                        <a:solidFill>
                          <a:srgbClr val="000104"/>
                        </a:solidFill>
                        <a:latin typeface="Calibri" panose="020F0502020204030204" pitchFamily="34" charset="0"/>
                      </a:endParaRPr>
                    </a:p>
                  </a:txBody>
                  <a:tcPr marL="68580" marR="68580" marT="34290" marB="34290"/>
                </a:tc>
                <a:tc>
                  <a:txBody>
                    <a:bodyPr/>
                    <a:lstStyle/>
                    <a:p>
                      <a:r>
                        <a:rPr lang="en-US" sz="1100" dirty="0" smtClean="0">
                          <a:solidFill>
                            <a:srgbClr val="000104"/>
                          </a:solidFill>
                          <a:latin typeface="Calibri" panose="020F0502020204030204" pitchFamily="34" charset="0"/>
                        </a:rPr>
                        <a:t>Urethritis</a:t>
                      </a:r>
                    </a:p>
                    <a:p>
                      <a:r>
                        <a:rPr lang="en-US" sz="1100" dirty="0" smtClean="0">
                          <a:solidFill>
                            <a:srgbClr val="000104"/>
                          </a:solidFill>
                          <a:latin typeface="Calibri" panose="020F0502020204030204" pitchFamily="34" charset="0"/>
                        </a:rPr>
                        <a:t>Epididymitis</a:t>
                      </a:r>
                    </a:p>
                    <a:p>
                      <a:r>
                        <a:rPr lang="en-US" sz="1100" dirty="0" smtClean="0">
                          <a:solidFill>
                            <a:srgbClr val="000104"/>
                          </a:solidFill>
                          <a:latin typeface="Calibri" panose="020F0502020204030204" pitchFamily="34" charset="0"/>
                        </a:rPr>
                        <a:t>Asymptomatic,</a:t>
                      </a:r>
                      <a:r>
                        <a:rPr lang="en-US" sz="1100" baseline="0" dirty="0" smtClean="0">
                          <a:solidFill>
                            <a:srgbClr val="000104"/>
                          </a:solidFill>
                          <a:latin typeface="Calibri" panose="020F0502020204030204" pitchFamily="34" charset="0"/>
                        </a:rPr>
                        <a:t> </a:t>
                      </a:r>
                      <a:r>
                        <a:rPr lang="en-US" sz="1100" baseline="0" dirty="0" err="1" smtClean="0">
                          <a:solidFill>
                            <a:srgbClr val="000104"/>
                          </a:solidFill>
                          <a:latin typeface="Calibri" panose="020F0502020204030204" pitchFamily="34" charset="0"/>
                        </a:rPr>
                        <a:t>Nasopharyngitis</a:t>
                      </a:r>
                      <a:endParaRPr lang="en-US" sz="1100" baseline="0" dirty="0" smtClean="0">
                        <a:solidFill>
                          <a:srgbClr val="000104"/>
                        </a:solidFill>
                        <a:latin typeface="Calibri" panose="020F0502020204030204" pitchFamily="34" charset="0"/>
                      </a:endParaRPr>
                    </a:p>
                    <a:p>
                      <a:r>
                        <a:rPr lang="en-US" sz="1100" baseline="0" dirty="0" smtClean="0">
                          <a:solidFill>
                            <a:srgbClr val="000104"/>
                          </a:solidFill>
                          <a:latin typeface="Calibri" panose="020F0502020204030204" pitchFamily="34" charset="0"/>
                        </a:rPr>
                        <a:t>Asymptomatic, </a:t>
                      </a:r>
                      <a:r>
                        <a:rPr lang="en-US" sz="1100" baseline="0" dirty="0" err="1" smtClean="0">
                          <a:solidFill>
                            <a:srgbClr val="000104"/>
                          </a:solidFill>
                          <a:latin typeface="Calibri" panose="020F0502020204030204" pitchFamily="34" charset="0"/>
                        </a:rPr>
                        <a:t>Proctitis</a:t>
                      </a:r>
                      <a:endParaRPr lang="en-US" sz="1100" baseline="0" dirty="0" smtClean="0">
                        <a:solidFill>
                          <a:srgbClr val="000104"/>
                        </a:solidFill>
                        <a:latin typeface="Calibri" panose="020F0502020204030204" pitchFamily="34" charset="0"/>
                      </a:endParaRPr>
                    </a:p>
                    <a:p>
                      <a:r>
                        <a:rPr lang="en-US" sz="1100" baseline="0" dirty="0" smtClean="0">
                          <a:solidFill>
                            <a:srgbClr val="000104"/>
                          </a:solidFill>
                          <a:latin typeface="Calibri" panose="020F0502020204030204" pitchFamily="34" charset="0"/>
                        </a:rPr>
                        <a:t>Conjunctivitis</a:t>
                      </a:r>
                    </a:p>
                    <a:p>
                      <a:r>
                        <a:rPr lang="en-US" sz="1100" baseline="0" dirty="0" smtClean="0">
                          <a:solidFill>
                            <a:srgbClr val="000104"/>
                          </a:solidFill>
                          <a:latin typeface="Calibri" panose="020F0502020204030204" pitchFamily="34" charset="0"/>
                        </a:rPr>
                        <a:t>Disseminated Gonococcal Infection (DGI)</a:t>
                      </a:r>
                      <a:endParaRPr lang="en-US" sz="1100" dirty="0">
                        <a:solidFill>
                          <a:srgbClr val="000104"/>
                        </a:solidFill>
                        <a:latin typeface="Calibri" panose="020F0502020204030204" pitchFamily="34" charset="0"/>
                      </a:endParaRPr>
                    </a:p>
                  </a:txBody>
                  <a:tcPr marL="68580" marR="68580" marT="34290" marB="34290"/>
                </a:tc>
                <a:extLst>
                  <a:ext uri="{0D108BD9-81ED-4DB2-BD59-A6C34878D82A}">
                    <a16:rowId xmlns="" xmlns:a16="http://schemas.microsoft.com/office/drawing/2014/main" val="2239136473"/>
                  </a:ext>
                </a:extLst>
              </a:tr>
              <a:tr h="1348740">
                <a:tc>
                  <a:txBody>
                    <a:bodyPr/>
                    <a:lstStyle/>
                    <a:p>
                      <a:r>
                        <a:rPr lang="en-US" sz="1100" dirty="0" smtClean="0">
                          <a:solidFill>
                            <a:srgbClr val="000104"/>
                          </a:solidFill>
                          <a:latin typeface="Calibri" panose="020F0502020204030204" pitchFamily="34" charset="0"/>
                        </a:rPr>
                        <a:t>Females</a:t>
                      </a:r>
                      <a:endParaRPr lang="en-US" sz="1100" dirty="0">
                        <a:solidFill>
                          <a:srgbClr val="000104"/>
                        </a:solidFill>
                        <a:latin typeface="Calibri" panose="020F0502020204030204" pitchFamily="34" charset="0"/>
                      </a:endParaRPr>
                    </a:p>
                  </a:txBody>
                  <a:tcPr marL="68580" marR="68580" marT="34290" marB="34290"/>
                </a:tc>
                <a:tc>
                  <a:txBody>
                    <a:bodyPr/>
                    <a:lstStyle/>
                    <a:p>
                      <a:r>
                        <a:rPr lang="en-US" sz="1100" dirty="0" smtClean="0">
                          <a:solidFill>
                            <a:srgbClr val="000104"/>
                          </a:solidFill>
                          <a:latin typeface="Calibri" panose="020F0502020204030204" pitchFamily="34" charset="0"/>
                        </a:rPr>
                        <a:t>Cervix</a:t>
                      </a:r>
                    </a:p>
                    <a:p>
                      <a:r>
                        <a:rPr lang="en-US" sz="1100" dirty="0" smtClean="0">
                          <a:solidFill>
                            <a:srgbClr val="000104"/>
                          </a:solidFill>
                          <a:latin typeface="Calibri" panose="020F0502020204030204" pitchFamily="34" charset="0"/>
                        </a:rPr>
                        <a:t>Fallopian tube</a:t>
                      </a:r>
                    </a:p>
                    <a:p>
                      <a:r>
                        <a:rPr lang="en-US" sz="1100" dirty="0" smtClean="0">
                          <a:solidFill>
                            <a:srgbClr val="000104"/>
                          </a:solidFill>
                          <a:latin typeface="Calibri" panose="020F0502020204030204" pitchFamily="34" charset="0"/>
                        </a:rPr>
                        <a:t>Urethra</a:t>
                      </a:r>
                    </a:p>
                    <a:p>
                      <a:r>
                        <a:rPr lang="en-US" sz="1100" dirty="0" smtClean="0">
                          <a:solidFill>
                            <a:srgbClr val="000104"/>
                          </a:solidFill>
                          <a:latin typeface="Calibri" panose="020F0502020204030204" pitchFamily="34" charset="0"/>
                        </a:rPr>
                        <a:t>Epididymis</a:t>
                      </a:r>
                    </a:p>
                    <a:p>
                      <a:r>
                        <a:rPr lang="en-US" sz="1100" dirty="0" smtClean="0">
                          <a:solidFill>
                            <a:srgbClr val="000104"/>
                          </a:solidFill>
                          <a:latin typeface="Calibri" panose="020F0502020204030204" pitchFamily="34" charset="0"/>
                        </a:rPr>
                        <a:t>Pharynx</a:t>
                      </a:r>
                    </a:p>
                    <a:p>
                      <a:r>
                        <a:rPr lang="en-US" sz="1100" dirty="0" smtClean="0">
                          <a:solidFill>
                            <a:srgbClr val="000104"/>
                          </a:solidFill>
                          <a:latin typeface="Calibri" panose="020F0502020204030204" pitchFamily="34" charset="0"/>
                        </a:rPr>
                        <a:t>Rectum</a:t>
                      </a:r>
                    </a:p>
                    <a:p>
                      <a:r>
                        <a:rPr lang="en-US" sz="1100" dirty="0" smtClean="0">
                          <a:solidFill>
                            <a:srgbClr val="000104"/>
                          </a:solidFill>
                          <a:latin typeface="Calibri" panose="020F0502020204030204" pitchFamily="34" charset="0"/>
                        </a:rPr>
                        <a:t>Eye</a:t>
                      </a:r>
                    </a:p>
                    <a:p>
                      <a:r>
                        <a:rPr lang="en-US" sz="1100" dirty="0" smtClean="0">
                          <a:solidFill>
                            <a:srgbClr val="000104"/>
                          </a:solidFill>
                          <a:latin typeface="Calibri" panose="020F0502020204030204" pitchFamily="34" charset="0"/>
                        </a:rPr>
                        <a:t>Systemic</a:t>
                      </a:r>
                      <a:r>
                        <a:rPr lang="en-US" sz="1100" baseline="0" dirty="0" smtClean="0">
                          <a:solidFill>
                            <a:srgbClr val="000104"/>
                          </a:solidFill>
                          <a:latin typeface="Calibri" panose="020F0502020204030204" pitchFamily="34" charset="0"/>
                        </a:rPr>
                        <a:t> (i.e., joint, blood, other sterile site)</a:t>
                      </a:r>
                      <a:endParaRPr lang="en-US" sz="1100" dirty="0" smtClean="0">
                        <a:solidFill>
                          <a:srgbClr val="000104"/>
                        </a:solidFill>
                        <a:latin typeface="Calibri" panose="020F0502020204030204" pitchFamily="34" charset="0"/>
                      </a:endParaRPr>
                    </a:p>
                  </a:txBody>
                  <a:tcPr marL="68580" marR="68580" marT="34290" marB="34290"/>
                </a:tc>
                <a:tc>
                  <a:txBody>
                    <a:bodyPr/>
                    <a:lstStyle/>
                    <a:p>
                      <a:r>
                        <a:rPr lang="en-US" sz="1100" dirty="0" smtClean="0">
                          <a:solidFill>
                            <a:srgbClr val="000104"/>
                          </a:solidFill>
                          <a:latin typeface="Calibri" panose="020F0502020204030204" pitchFamily="34" charset="0"/>
                        </a:rPr>
                        <a:t>Cervicitis</a:t>
                      </a:r>
                    </a:p>
                    <a:p>
                      <a:r>
                        <a:rPr lang="en-US" sz="1100" dirty="0" err="1" smtClean="0">
                          <a:solidFill>
                            <a:srgbClr val="000104"/>
                          </a:solidFill>
                          <a:latin typeface="Calibri" panose="020F0502020204030204" pitchFamily="34" charset="0"/>
                        </a:rPr>
                        <a:t>Salpingitis</a:t>
                      </a:r>
                      <a:r>
                        <a:rPr lang="en-US" sz="1100" dirty="0" smtClean="0">
                          <a:solidFill>
                            <a:srgbClr val="000104"/>
                          </a:solidFill>
                          <a:latin typeface="Calibri" panose="020F0502020204030204" pitchFamily="34" charset="0"/>
                        </a:rPr>
                        <a:t>/Pelvic Inflammatory</a:t>
                      </a:r>
                      <a:r>
                        <a:rPr lang="en-US" sz="1100" baseline="0" dirty="0" smtClean="0">
                          <a:solidFill>
                            <a:srgbClr val="000104"/>
                          </a:solidFill>
                          <a:latin typeface="Calibri" panose="020F0502020204030204" pitchFamily="34" charset="0"/>
                        </a:rPr>
                        <a:t> Disease (PID)</a:t>
                      </a:r>
                      <a:endParaRPr lang="en-US" sz="1100" dirty="0" smtClean="0">
                        <a:solidFill>
                          <a:srgbClr val="000104"/>
                        </a:solidFill>
                        <a:latin typeface="Calibri" panose="020F0502020204030204" pitchFamily="34" charset="0"/>
                      </a:endParaRPr>
                    </a:p>
                    <a:p>
                      <a:r>
                        <a:rPr lang="en-US" sz="1100" dirty="0" smtClean="0">
                          <a:solidFill>
                            <a:srgbClr val="000104"/>
                          </a:solidFill>
                          <a:latin typeface="Calibri" panose="020F0502020204030204" pitchFamily="34" charset="0"/>
                        </a:rPr>
                        <a:t>Urethritis</a:t>
                      </a:r>
                    </a:p>
                    <a:p>
                      <a:r>
                        <a:rPr lang="en-US" sz="1100" dirty="0" smtClean="0">
                          <a:solidFill>
                            <a:srgbClr val="000104"/>
                          </a:solidFill>
                          <a:latin typeface="Calibri" panose="020F0502020204030204" pitchFamily="34" charset="0"/>
                        </a:rPr>
                        <a:t>Epididymitis</a:t>
                      </a:r>
                    </a:p>
                    <a:p>
                      <a:r>
                        <a:rPr lang="en-US" sz="1100" dirty="0" smtClean="0">
                          <a:solidFill>
                            <a:srgbClr val="000104"/>
                          </a:solidFill>
                          <a:latin typeface="Calibri" panose="020F0502020204030204" pitchFamily="34" charset="0"/>
                        </a:rPr>
                        <a:t>Asymptomatic,</a:t>
                      </a:r>
                      <a:r>
                        <a:rPr lang="en-US" sz="1100" baseline="0" dirty="0" smtClean="0">
                          <a:solidFill>
                            <a:srgbClr val="000104"/>
                          </a:solidFill>
                          <a:latin typeface="Calibri" panose="020F0502020204030204" pitchFamily="34" charset="0"/>
                        </a:rPr>
                        <a:t> Pharyngitis</a:t>
                      </a:r>
                    </a:p>
                    <a:p>
                      <a:r>
                        <a:rPr lang="en-US" sz="1100" baseline="0" dirty="0" smtClean="0">
                          <a:solidFill>
                            <a:srgbClr val="000104"/>
                          </a:solidFill>
                          <a:latin typeface="Calibri" panose="020F0502020204030204" pitchFamily="34" charset="0"/>
                        </a:rPr>
                        <a:t>Asymptomatic, </a:t>
                      </a:r>
                      <a:r>
                        <a:rPr lang="en-US" sz="1100" baseline="0" dirty="0" err="1" smtClean="0">
                          <a:solidFill>
                            <a:srgbClr val="000104"/>
                          </a:solidFill>
                          <a:latin typeface="Calibri" panose="020F0502020204030204" pitchFamily="34" charset="0"/>
                        </a:rPr>
                        <a:t>Proctitis</a:t>
                      </a:r>
                      <a:endParaRPr lang="en-US" sz="1100" baseline="0" dirty="0" smtClean="0">
                        <a:solidFill>
                          <a:srgbClr val="000104"/>
                        </a:solidFill>
                        <a:latin typeface="Calibri" panose="020F0502020204030204" pitchFamily="34" charset="0"/>
                      </a:endParaRPr>
                    </a:p>
                    <a:p>
                      <a:r>
                        <a:rPr lang="en-US" sz="1100" baseline="0" dirty="0" smtClean="0">
                          <a:solidFill>
                            <a:srgbClr val="000104"/>
                          </a:solidFill>
                          <a:latin typeface="Calibri" panose="020F0502020204030204" pitchFamily="34" charset="0"/>
                        </a:rPr>
                        <a:t>Conjunctivitis</a:t>
                      </a:r>
                    </a:p>
                    <a:p>
                      <a:r>
                        <a:rPr lang="en-US" sz="1100" baseline="0" dirty="0" smtClean="0">
                          <a:solidFill>
                            <a:srgbClr val="000104"/>
                          </a:solidFill>
                          <a:latin typeface="Calibri" panose="020F0502020204030204" pitchFamily="34" charset="0"/>
                        </a:rPr>
                        <a:t>Disseminated Gonococcal Infection (DGI)</a:t>
                      </a:r>
                      <a:endParaRPr lang="en-US" sz="1100" dirty="0">
                        <a:solidFill>
                          <a:srgbClr val="000104"/>
                        </a:solidFill>
                        <a:latin typeface="Calibri" panose="020F0502020204030204" pitchFamily="34" charset="0"/>
                      </a:endParaRPr>
                    </a:p>
                  </a:txBody>
                  <a:tcPr marL="68580" marR="68580" marT="34290" marB="34290"/>
                </a:tc>
                <a:extLst>
                  <a:ext uri="{0D108BD9-81ED-4DB2-BD59-A6C34878D82A}">
                    <a16:rowId xmlns="" xmlns:a16="http://schemas.microsoft.com/office/drawing/2014/main" val="3639006582"/>
                  </a:ext>
                </a:extLst>
              </a:tr>
              <a:tr h="388620">
                <a:tc>
                  <a:txBody>
                    <a:bodyPr/>
                    <a:lstStyle/>
                    <a:p>
                      <a:r>
                        <a:rPr lang="en-US" sz="1100" dirty="0" smtClean="0">
                          <a:solidFill>
                            <a:srgbClr val="000104"/>
                          </a:solidFill>
                          <a:latin typeface="Calibri" panose="020F0502020204030204" pitchFamily="34" charset="0"/>
                        </a:rPr>
                        <a:t>Infants</a:t>
                      </a:r>
                      <a:endParaRPr lang="en-US" sz="1100" dirty="0">
                        <a:solidFill>
                          <a:srgbClr val="000104"/>
                        </a:solidFill>
                        <a:latin typeface="Calibri" panose="020F0502020204030204" pitchFamily="34" charset="0"/>
                      </a:endParaRPr>
                    </a:p>
                  </a:txBody>
                  <a:tcPr marL="68580" marR="68580" marT="34290" marB="34290"/>
                </a:tc>
                <a:tc>
                  <a:txBody>
                    <a:bodyPr/>
                    <a:lstStyle/>
                    <a:p>
                      <a:r>
                        <a:rPr lang="en-US" sz="1100" dirty="0" smtClean="0">
                          <a:solidFill>
                            <a:srgbClr val="000104"/>
                          </a:solidFill>
                          <a:latin typeface="Calibri" panose="020F0502020204030204" pitchFamily="34" charset="0"/>
                        </a:rPr>
                        <a:t>Pharynx</a:t>
                      </a:r>
                    </a:p>
                    <a:p>
                      <a:r>
                        <a:rPr lang="en-US" sz="1100" dirty="0" smtClean="0">
                          <a:solidFill>
                            <a:srgbClr val="000104"/>
                          </a:solidFill>
                          <a:latin typeface="Calibri" panose="020F0502020204030204" pitchFamily="34" charset="0"/>
                        </a:rPr>
                        <a:t>Eye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104"/>
                          </a:solidFill>
                          <a:latin typeface="Calibri" panose="020F0502020204030204" pitchFamily="34" charset="0"/>
                        </a:rPr>
                        <a:t>Asymptomatic,</a:t>
                      </a:r>
                      <a:r>
                        <a:rPr lang="en-US" sz="1100" baseline="0" dirty="0" smtClean="0">
                          <a:solidFill>
                            <a:srgbClr val="000104"/>
                          </a:solidFill>
                          <a:latin typeface="Calibri" panose="020F0502020204030204" pitchFamily="34" charset="0"/>
                        </a:rPr>
                        <a:t> Pharyngitis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000104"/>
                          </a:solidFill>
                          <a:latin typeface="Calibri" panose="020F0502020204030204" pitchFamily="34" charset="0"/>
                        </a:rPr>
                        <a:t>Conjunctivitis (Neonatal </a:t>
                      </a:r>
                      <a:r>
                        <a:rPr lang="en-US" sz="1100" baseline="0" dirty="0" err="1" smtClean="0">
                          <a:solidFill>
                            <a:srgbClr val="000104"/>
                          </a:solidFill>
                          <a:latin typeface="Calibri" panose="020F0502020204030204" pitchFamily="34" charset="0"/>
                        </a:rPr>
                        <a:t>Ophthalmia</a:t>
                      </a:r>
                      <a:r>
                        <a:rPr lang="en-US" sz="1100" baseline="0" dirty="0" smtClean="0">
                          <a:solidFill>
                            <a:srgbClr val="000104"/>
                          </a:solidFill>
                          <a:latin typeface="Calibri" panose="020F0502020204030204" pitchFamily="34" charset="0"/>
                        </a:rPr>
                        <a:t>) </a:t>
                      </a:r>
                    </a:p>
                  </a:txBody>
                  <a:tcPr marL="68580" marR="68580" marT="34290" marB="34290"/>
                </a:tc>
                <a:extLst>
                  <a:ext uri="{0D108BD9-81ED-4DB2-BD59-A6C34878D82A}">
                    <a16:rowId xmlns="" xmlns:a16="http://schemas.microsoft.com/office/drawing/2014/main" val="400504092"/>
                  </a:ext>
                </a:extLst>
              </a:tr>
            </a:tbl>
          </a:graphicData>
        </a:graphic>
      </p:graphicFrame>
    </p:spTree>
    <p:extLst>
      <p:ext uri="{BB962C8B-B14F-4D97-AF65-F5344CB8AC3E}">
        <p14:creationId xmlns:p14="http://schemas.microsoft.com/office/powerpoint/2010/main" val="38717351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8"/>
          <p:cNvGraphicFramePr>
            <a:graphicFrameLocks/>
          </p:cNvGraphicFramePr>
          <p:nvPr>
            <p:extLst>
              <p:ext uri="{D42A27DB-BD31-4B8C-83A1-F6EECF244321}">
                <p14:modId xmlns:p14="http://schemas.microsoft.com/office/powerpoint/2010/main" val="3722567557"/>
              </p:ext>
            </p:extLst>
          </p:nvPr>
        </p:nvGraphicFramePr>
        <p:xfrm>
          <a:off x="112083" y="1694237"/>
          <a:ext cx="5600702" cy="3888005"/>
        </p:xfrm>
        <a:graphic>
          <a:graphicData uri="http://schemas.openxmlformats.org/drawingml/2006/table">
            <a:tbl>
              <a:tblPr firstRow="1" firstCol="1" bandRow="1">
                <a:tableStyleId>{5C22544A-7EE6-4342-B048-85BDC9FD1C3A}</a:tableStyleId>
              </a:tblPr>
              <a:tblGrid>
                <a:gridCol w="949159"/>
                <a:gridCol w="1326498"/>
                <a:gridCol w="791677"/>
                <a:gridCol w="527785"/>
                <a:gridCol w="580563"/>
                <a:gridCol w="527785"/>
                <a:gridCol w="475007"/>
                <a:gridCol w="422228"/>
              </a:tblGrid>
              <a:tr h="508635">
                <a:tc>
                  <a:txBody>
                    <a:bodyPr/>
                    <a:lstStyle/>
                    <a:p>
                      <a:pPr>
                        <a:spcAft>
                          <a:spcPts val="0"/>
                        </a:spcAft>
                      </a:pPr>
                      <a:r>
                        <a:rPr lang="en-US" sz="1100" dirty="0">
                          <a:effectLst/>
                        </a:rPr>
                        <a:t>Author</a:t>
                      </a:r>
                      <a:endParaRPr lang="en-US" sz="1100" dirty="0">
                        <a:effectLst/>
                        <a:latin typeface="Calibri"/>
                        <a:cs typeface="Times New Roman"/>
                      </a:endParaRPr>
                    </a:p>
                  </a:txBody>
                  <a:tcPr marL="51435" marR="51435" marT="0" marB="0"/>
                </a:tc>
                <a:tc>
                  <a:txBody>
                    <a:bodyPr/>
                    <a:lstStyle/>
                    <a:p>
                      <a:pPr>
                        <a:spcAft>
                          <a:spcPts val="0"/>
                        </a:spcAft>
                      </a:pPr>
                      <a:r>
                        <a:rPr lang="en-US" sz="1100">
                          <a:effectLst/>
                        </a:rPr>
                        <a:t>Location</a:t>
                      </a:r>
                      <a:endParaRPr lang="en-US" sz="1100">
                        <a:effectLst/>
                        <a:latin typeface="Calibri"/>
                        <a:cs typeface="Times New Roman"/>
                      </a:endParaRPr>
                    </a:p>
                  </a:txBody>
                  <a:tcPr marL="51435" marR="51435" marT="0" marB="0"/>
                </a:tc>
                <a:tc>
                  <a:txBody>
                    <a:bodyPr/>
                    <a:lstStyle/>
                    <a:p>
                      <a:pPr>
                        <a:spcAft>
                          <a:spcPts val="0"/>
                        </a:spcAft>
                      </a:pPr>
                      <a:r>
                        <a:rPr lang="en-US" sz="1100">
                          <a:effectLst/>
                        </a:rPr>
                        <a:t>Clinic</a:t>
                      </a:r>
                    </a:p>
                    <a:p>
                      <a:pPr>
                        <a:spcAft>
                          <a:spcPts val="0"/>
                        </a:spcAft>
                      </a:pPr>
                      <a:r>
                        <a:rPr lang="en-US" sz="1100">
                          <a:effectLst/>
                        </a:rPr>
                        <a:t>Type</a:t>
                      </a:r>
                    </a:p>
                    <a:p>
                      <a:pPr>
                        <a:spcAft>
                          <a:spcPts val="0"/>
                        </a:spcAft>
                      </a:pPr>
                      <a:r>
                        <a:rPr lang="en-US" sz="1100">
                          <a:effectLst/>
                        </a:rPr>
                        <a:t> </a:t>
                      </a:r>
                      <a:endParaRPr lang="en-US" sz="1100">
                        <a:effectLst/>
                        <a:latin typeface="Calibri"/>
                        <a:cs typeface="Times New Roman"/>
                      </a:endParaRPr>
                    </a:p>
                  </a:txBody>
                  <a:tcPr marL="51435" marR="51435" marT="0" marB="0"/>
                </a:tc>
                <a:tc>
                  <a:txBody>
                    <a:bodyPr/>
                    <a:lstStyle/>
                    <a:p>
                      <a:pPr>
                        <a:spcAft>
                          <a:spcPts val="0"/>
                        </a:spcAft>
                      </a:pPr>
                      <a:r>
                        <a:rPr lang="en-US" sz="1100">
                          <a:effectLst/>
                        </a:rPr>
                        <a:t>n</a:t>
                      </a:r>
                      <a:endParaRPr lang="en-US" sz="1100">
                        <a:effectLst/>
                        <a:latin typeface="Calibri"/>
                        <a:cs typeface="Times New Roman"/>
                      </a:endParaRPr>
                    </a:p>
                  </a:txBody>
                  <a:tcPr marL="51435" marR="51435" marT="0" marB="0"/>
                </a:tc>
                <a:tc gridSpan="2">
                  <a:txBody>
                    <a:bodyPr/>
                    <a:lstStyle/>
                    <a:p>
                      <a:pPr>
                        <a:spcAft>
                          <a:spcPts val="0"/>
                        </a:spcAft>
                      </a:pPr>
                      <a:r>
                        <a:rPr lang="en-US" sz="1100" dirty="0">
                          <a:effectLst/>
                        </a:rPr>
                        <a:t>Prevalence</a:t>
                      </a:r>
                    </a:p>
                    <a:p>
                      <a:pPr>
                        <a:spcAft>
                          <a:spcPts val="0"/>
                        </a:spcAft>
                      </a:pPr>
                      <a:endParaRPr lang="en-US" sz="1100" dirty="0" smtClean="0">
                        <a:effectLst/>
                      </a:endParaRPr>
                    </a:p>
                    <a:p>
                      <a:pPr>
                        <a:spcAft>
                          <a:spcPts val="0"/>
                        </a:spcAft>
                      </a:pPr>
                      <a:r>
                        <a:rPr lang="en-US" sz="1100" dirty="0" smtClean="0">
                          <a:effectLst/>
                        </a:rPr>
                        <a:t>CT                GC</a:t>
                      </a:r>
                      <a:endParaRPr lang="en-US" sz="1100" dirty="0">
                        <a:effectLst/>
                        <a:latin typeface="Calibri"/>
                        <a:cs typeface="Times New Roman"/>
                      </a:endParaRPr>
                    </a:p>
                  </a:txBody>
                  <a:tcPr marL="51435" marR="51435" marT="0" marB="0"/>
                </a:tc>
                <a:tc hMerge="1">
                  <a:txBody>
                    <a:bodyPr/>
                    <a:lstStyle/>
                    <a:p>
                      <a:endParaRPr lang="en-US"/>
                    </a:p>
                  </a:txBody>
                  <a:tcPr/>
                </a:tc>
                <a:tc gridSpan="2">
                  <a:txBody>
                    <a:bodyPr/>
                    <a:lstStyle/>
                    <a:p>
                      <a:pPr>
                        <a:spcAft>
                          <a:spcPts val="0"/>
                        </a:spcAft>
                      </a:pPr>
                      <a:r>
                        <a:rPr lang="en-US" sz="1100" dirty="0" smtClean="0">
                          <a:effectLst/>
                        </a:rPr>
                        <a:t>% </a:t>
                      </a:r>
                      <a:r>
                        <a:rPr lang="en-US" sz="1100" dirty="0">
                          <a:effectLst/>
                        </a:rPr>
                        <a:t>Infections</a:t>
                      </a:r>
                    </a:p>
                    <a:p>
                      <a:pPr>
                        <a:spcAft>
                          <a:spcPts val="0"/>
                        </a:spcAft>
                      </a:pPr>
                      <a:r>
                        <a:rPr lang="en-US" sz="1100" dirty="0">
                          <a:effectLst/>
                        </a:rPr>
                        <a:t>Missed</a:t>
                      </a:r>
                    </a:p>
                    <a:p>
                      <a:pPr>
                        <a:spcAft>
                          <a:spcPts val="0"/>
                        </a:spcAft>
                      </a:pPr>
                      <a:r>
                        <a:rPr lang="en-US" sz="1100" dirty="0">
                          <a:effectLst/>
                        </a:rPr>
                        <a:t>CT        </a:t>
                      </a:r>
                      <a:r>
                        <a:rPr lang="en-US" sz="1100" dirty="0" smtClean="0">
                          <a:effectLst/>
                        </a:rPr>
                        <a:t>   GC</a:t>
                      </a:r>
                      <a:endParaRPr lang="en-US" sz="1100" dirty="0">
                        <a:effectLst/>
                        <a:latin typeface="Calibri"/>
                        <a:cs typeface="Times New Roman"/>
                      </a:endParaRPr>
                    </a:p>
                  </a:txBody>
                  <a:tcPr marL="51435" marR="51435" marT="0" marB="0"/>
                </a:tc>
                <a:tc hMerge="1">
                  <a:txBody>
                    <a:bodyPr/>
                    <a:lstStyle/>
                    <a:p>
                      <a:endParaRPr lang="en-US"/>
                    </a:p>
                  </a:txBody>
                  <a:tcPr/>
                </a:tc>
              </a:tr>
              <a:tr h="365760">
                <a:tc>
                  <a:txBody>
                    <a:bodyPr/>
                    <a:lstStyle/>
                    <a:p>
                      <a:pPr>
                        <a:spcAft>
                          <a:spcPts val="0"/>
                        </a:spcAft>
                      </a:pPr>
                      <a:r>
                        <a:rPr lang="en-US" sz="1200" dirty="0">
                          <a:effectLst/>
                        </a:rPr>
                        <a:t>Kent</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San Francisco, </a:t>
                      </a:r>
                      <a:r>
                        <a:rPr lang="en-US" sz="1200" dirty="0" smtClean="0">
                          <a:effectLst/>
                        </a:rPr>
                        <a:t> CA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MSM, </a:t>
                      </a:r>
                      <a:r>
                        <a:rPr lang="en-US" sz="1200" dirty="0" smtClean="0">
                          <a:effectLst/>
                        </a:rPr>
                        <a:t> 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6434</a:t>
                      </a:r>
                      <a:endParaRPr lang="en-US" sz="1200">
                        <a:effectLst/>
                        <a:latin typeface="Calibri"/>
                        <a:cs typeface="Times New Roman"/>
                      </a:endParaRPr>
                    </a:p>
                  </a:txBody>
                  <a:tcPr marL="51435" marR="51435" marT="0" marB="0"/>
                </a:tc>
                <a:tc>
                  <a:txBody>
                    <a:bodyPr/>
                    <a:lstStyle/>
                    <a:p>
                      <a:pPr>
                        <a:spcAft>
                          <a:spcPts val="0"/>
                        </a:spcAft>
                      </a:pPr>
                      <a:r>
                        <a:rPr lang="en-US" sz="1200">
                          <a:effectLst/>
                        </a:rPr>
                        <a:t>13.3%</a:t>
                      </a:r>
                      <a:endParaRPr lang="en-US" sz="1200">
                        <a:effectLst/>
                        <a:latin typeface="Calibri"/>
                        <a:cs typeface="Times New Roman"/>
                      </a:endParaRPr>
                    </a:p>
                  </a:txBody>
                  <a:tcPr marL="51435" marR="51435" marT="0" marB="0"/>
                </a:tc>
                <a:tc>
                  <a:txBody>
                    <a:bodyPr/>
                    <a:lstStyle/>
                    <a:p>
                      <a:pPr>
                        <a:spcAft>
                          <a:spcPts val="0"/>
                        </a:spcAft>
                      </a:pPr>
                      <a:r>
                        <a:rPr lang="en-US" sz="1200">
                          <a:effectLst/>
                        </a:rPr>
                        <a:t>16.7%</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53</a:t>
                      </a:r>
                      <a:endParaRPr lang="en-US" sz="1200" b="1" dirty="0">
                        <a:effectLst/>
                        <a:latin typeface="Calibri"/>
                        <a:cs typeface="Times New Roman"/>
                      </a:endParaRPr>
                    </a:p>
                  </a:txBody>
                  <a:tcPr marL="51435" marR="51435" marT="0" marB="0"/>
                </a:tc>
                <a:tc>
                  <a:txBody>
                    <a:bodyPr/>
                    <a:lstStyle/>
                    <a:p>
                      <a:pPr>
                        <a:spcAft>
                          <a:spcPts val="0"/>
                        </a:spcAft>
                      </a:pPr>
                      <a:r>
                        <a:rPr lang="en-US" sz="1200" b="1" dirty="0">
                          <a:effectLst/>
                        </a:rPr>
                        <a:t>64</a:t>
                      </a:r>
                    </a:p>
                    <a:p>
                      <a:pPr>
                        <a:spcAft>
                          <a:spcPts val="0"/>
                        </a:spcAft>
                      </a:pPr>
                      <a:r>
                        <a:rPr lang="en-US" sz="1200" b="1" dirty="0">
                          <a:effectLst/>
                        </a:rPr>
                        <a:t> </a:t>
                      </a:r>
                      <a:endParaRPr lang="en-US" sz="1200" b="1" dirty="0">
                        <a:effectLst/>
                        <a:latin typeface="Calibri"/>
                        <a:cs typeface="Times New Roman"/>
                      </a:endParaRPr>
                    </a:p>
                  </a:txBody>
                  <a:tcPr marL="51435" marR="51435" marT="0" marB="0"/>
                </a:tc>
              </a:tr>
              <a:tr h="365760">
                <a:tc>
                  <a:txBody>
                    <a:bodyPr/>
                    <a:lstStyle/>
                    <a:p>
                      <a:pPr>
                        <a:spcAft>
                          <a:spcPts val="0"/>
                        </a:spcAft>
                      </a:pPr>
                      <a:r>
                        <a:rPr lang="en-US" sz="1200">
                          <a:effectLst/>
                        </a:rPr>
                        <a:t>Gunn</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San Diego, </a:t>
                      </a:r>
                      <a:r>
                        <a:rPr lang="en-US" sz="1200" dirty="0" smtClean="0">
                          <a:effectLst/>
                        </a:rPr>
                        <a:t> CA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7333</a:t>
                      </a:r>
                      <a:endParaRPr lang="en-US" sz="1200">
                        <a:effectLst/>
                        <a:latin typeface="Calibri"/>
                        <a:cs typeface="Times New Roman"/>
                      </a:endParaRPr>
                    </a:p>
                  </a:txBody>
                  <a:tcPr marL="51435" marR="51435" marT="0" marB="0"/>
                </a:tc>
                <a:tc>
                  <a:txBody>
                    <a:bodyPr/>
                    <a:lstStyle/>
                    <a:p>
                      <a:pPr>
                        <a:spcAft>
                          <a:spcPts val="0"/>
                        </a:spcAft>
                      </a:pPr>
                      <a:r>
                        <a:rPr lang="en-US" sz="1200">
                          <a:effectLst/>
                        </a:rPr>
                        <a:t>ND</a:t>
                      </a:r>
                      <a:endParaRPr lang="en-US" sz="1200">
                        <a:effectLst/>
                        <a:latin typeface="Calibri"/>
                        <a:cs typeface="Times New Roman"/>
                      </a:endParaRPr>
                    </a:p>
                  </a:txBody>
                  <a:tcPr marL="51435" marR="51435" marT="0" marB="0"/>
                </a:tc>
                <a:tc>
                  <a:txBody>
                    <a:bodyPr/>
                    <a:lstStyle/>
                    <a:p>
                      <a:pPr>
                        <a:spcAft>
                          <a:spcPts val="0"/>
                        </a:spcAft>
                      </a:pPr>
                      <a:r>
                        <a:rPr lang="en-US" sz="1200">
                          <a:effectLst/>
                        </a:rPr>
                        <a:t>15.8%</a:t>
                      </a:r>
                      <a:endParaRPr lang="en-US" sz="1200">
                        <a:effectLst/>
                        <a:latin typeface="Calibri"/>
                        <a:cs typeface="Times New Roman"/>
                      </a:endParaRPr>
                    </a:p>
                  </a:txBody>
                  <a:tcPr marL="51435" marR="51435" marT="0" marB="0"/>
                </a:tc>
                <a:tc>
                  <a:txBody>
                    <a:bodyPr/>
                    <a:lstStyle/>
                    <a:p>
                      <a:pPr>
                        <a:spcAft>
                          <a:spcPts val="0"/>
                        </a:spcAft>
                      </a:pPr>
                      <a:r>
                        <a:rPr lang="en-US" sz="1200">
                          <a:effectLst/>
                        </a:rPr>
                        <a:t>ND</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38</a:t>
                      </a:r>
                    </a:p>
                    <a:p>
                      <a:pPr>
                        <a:spcAft>
                          <a:spcPts val="0"/>
                        </a:spcAft>
                      </a:pPr>
                      <a:r>
                        <a:rPr lang="en-US" sz="1200" dirty="0">
                          <a:effectLst/>
                        </a:rPr>
                        <a:t> </a:t>
                      </a:r>
                      <a:endParaRPr lang="en-US" sz="1200" dirty="0">
                        <a:effectLst/>
                        <a:latin typeface="Calibri"/>
                        <a:cs typeface="Times New Roman"/>
                      </a:endParaRPr>
                    </a:p>
                  </a:txBody>
                  <a:tcPr marL="51435" marR="51435" marT="0" marB="0"/>
                </a:tc>
              </a:tr>
              <a:tr h="365760">
                <a:tc>
                  <a:txBody>
                    <a:bodyPr/>
                    <a:lstStyle/>
                    <a:p>
                      <a:pPr>
                        <a:spcAft>
                          <a:spcPts val="0"/>
                        </a:spcAft>
                      </a:pPr>
                      <a:r>
                        <a:rPr lang="en-US" sz="1200">
                          <a:effectLst/>
                        </a:rPr>
                        <a:t>Schachter, Moncada</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San Francisco, </a:t>
                      </a:r>
                      <a:r>
                        <a:rPr lang="en-US" sz="1200" dirty="0" smtClean="0">
                          <a:effectLst/>
                        </a:rPr>
                        <a:t> CA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STD</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1089</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12.4%</a:t>
                      </a:r>
                      <a:endParaRPr lang="en-US" sz="1200">
                        <a:effectLst/>
                        <a:latin typeface="Calibri"/>
                        <a:cs typeface="Times New Roman"/>
                      </a:endParaRPr>
                    </a:p>
                  </a:txBody>
                  <a:tcPr marL="51435" marR="51435" marT="0" marB="0"/>
                </a:tc>
                <a:tc>
                  <a:txBody>
                    <a:bodyPr/>
                    <a:lstStyle/>
                    <a:p>
                      <a:pPr>
                        <a:spcAft>
                          <a:spcPts val="0"/>
                        </a:spcAft>
                      </a:pPr>
                      <a:r>
                        <a:rPr lang="en-US" sz="1200">
                          <a:effectLst/>
                        </a:rPr>
                        <a:t>21.2%</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46</a:t>
                      </a:r>
                      <a:endParaRPr lang="en-US" sz="1200" b="1" dirty="0">
                        <a:effectLst/>
                        <a:latin typeface="Calibri"/>
                        <a:cs typeface="Times New Roman"/>
                      </a:endParaRPr>
                    </a:p>
                  </a:txBody>
                  <a:tcPr marL="51435" marR="51435" marT="0" marB="0"/>
                </a:tc>
                <a:tc>
                  <a:txBody>
                    <a:bodyPr/>
                    <a:lstStyle/>
                    <a:p>
                      <a:pPr>
                        <a:spcAft>
                          <a:spcPts val="0"/>
                        </a:spcAft>
                      </a:pPr>
                      <a:r>
                        <a:rPr lang="en-US" sz="1200" b="1" dirty="0">
                          <a:effectLst/>
                        </a:rPr>
                        <a:t>38</a:t>
                      </a:r>
                    </a:p>
                    <a:p>
                      <a:pPr>
                        <a:spcAft>
                          <a:spcPts val="0"/>
                        </a:spcAft>
                      </a:pPr>
                      <a:r>
                        <a:rPr lang="en-US" sz="1200" b="1" dirty="0">
                          <a:effectLst/>
                        </a:rPr>
                        <a:t> </a:t>
                      </a:r>
                      <a:endParaRPr lang="en-US" sz="1200" b="1" dirty="0">
                        <a:effectLst/>
                        <a:latin typeface="Calibri"/>
                        <a:cs typeface="Times New Roman"/>
                      </a:endParaRPr>
                    </a:p>
                  </a:txBody>
                  <a:tcPr marL="51435" marR="51435" marT="0" marB="0"/>
                </a:tc>
              </a:tr>
              <a:tr h="365760">
                <a:tc>
                  <a:txBody>
                    <a:bodyPr/>
                    <a:lstStyle/>
                    <a:p>
                      <a:pPr>
                        <a:spcAft>
                          <a:spcPts val="0"/>
                        </a:spcAft>
                      </a:pPr>
                      <a:r>
                        <a:rPr lang="en-US" sz="1200">
                          <a:effectLst/>
                        </a:rPr>
                        <a:t>Bachmann</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Birmingham, </a:t>
                      </a:r>
                      <a:r>
                        <a:rPr lang="en-US" sz="1200" dirty="0" smtClean="0">
                          <a:effectLst/>
                        </a:rPr>
                        <a:t> AL</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HIV, </a:t>
                      </a:r>
                      <a:r>
                        <a:rPr lang="en-US" sz="1200" dirty="0" smtClean="0">
                          <a:effectLst/>
                        </a:rPr>
                        <a:t> 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142</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12.1%</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7.9%</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84</a:t>
                      </a:r>
                      <a:endParaRPr lang="en-US" sz="1200" b="1" dirty="0">
                        <a:effectLst/>
                        <a:latin typeface="Calibri"/>
                        <a:cs typeface="Times New Roman"/>
                      </a:endParaRPr>
                    </a:p>
                  </a:txBody>
                  <a:tcPr marL="51435" marR="51435" marT="0" marB="0"/>
                </a:tc>
                <a:tc>
                  <a:txBody>
                    <a:bodyPr/>
                    <a:lstStyle/>
                    <a:p>
                      <a:pPr>
                        <a:spcAft>
                          <a:spcPts val="0"/>
                        </a:spcAft>
                      </a:pPr>
                      <a:r>
                        <a:rPr lang="en-US" sz="1200" b="1" dirty="0">
                          <a:effectLst/>
                        </a:rPr>
                        <a:t>63</a:t>
                      </a:r>
                    </a:p>
                    <a:p>
                      <a:pPr>
                        <a:spcAft>
                          <a:spcPts val="0"/>
                        </a:spcAft>
                      </a:pPr>
                      <a:r>
                        <a:rPr lang="en-US" sz="1200" b="1" dirty="0">
                          <a:effectLst/>
                        </a:rPr>
                        <a:t> </a:t>
                      </a:r>
                      <a:endParaRPr lang="en-US" sz="1200" b="1" dirty="0">
                        <a:effectLst/>
                        <a:latin typeface="Calibri"/>
                        <a:cs typeface="Times New Roman"/>
                      </a:endParaRPr>
                    </a:p>
                  </a:txBody>
                  <a:tcPr marL="51435" marR="51435" marT="0" marB="0"/>
                </a:tc>
              </a:tr>
              <a:tr h="428625">
                <a:tc>
                  <a:txBody>
                    <a:bodyPr/>
                    <a:lstStyle/>
                    <a:p>
                      <a:pPr>
                        <a:spcAft>
                          <a:spcPts val="0"/>
                        </a:spcAft>
                      </a:pPr>
                      <a:r>
                        <a:rPr lang="en-US" sz="1200" dirty="0">
                          <a:effectLst/>
                        </a:rPr>
                        <a:t>Annan</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Australia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HIV, </a:t>
                      </a:r>
                      <a:r>
                        <a:rPr lang="en-US" sz="1200" dirty="0" smtClean="0">
                          <a:effectLst/>
                        </a:rPr>
                        <a:t> 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3076</a:t>
                      </a:r>
                      <a:endParaRPr lang="en-US" sz="1200">
                        <a:effectLst/>
                        <a:latin typeface="Calibri"/>
                        <a:cs typeface="Times New Roman"/>
                      </a:endParaRPr>
                    </a:p>
                  </a:txBody>
                  <a:tcPr marL="51435" marR="51435" marT="0" marB="0"/>
                </a:tc>
                <a:tc>
                  <a:txBody>
                    <a:bodyPr/>
                    <a:lstStyle/>
                    <a:p>
                      <a:pPr>
                        <a:spcAft>
                          <a:spcPts val="0"/>
                        </a:spcAft>
                      </a:pPr>
                      <a:r>
                        <a:rPr lang="en-US" sz="1200">
                          <a:effectLst/>
                        </a:rPr>
                        <a:t>13%</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ND</a:t>
                      </a:r>
                      <a:endParaRPr lang="en-US" sz="1200" dirty="0">
                        <a:effectLst/>
                        <a:latin typeface="Calibri"/>
                        <a:cs typeface="Times New Roman"/>
                      </a:endParaRPr>
                    </a:p>
                  </a:txBody>
                  <a:tcPr marL="51435" marR="51435" marT="0" marB="0"/>
                </a:tc>
                <a:tc>
                  <a:txBody>
                    <a:bodyPr/>
                    <a:lstStyle/>
                    <a:p>
                      <a:pPr>
                        <a:spcAft>
                          <a:spcPts val="0"/>
                        </a:spcAft>
                      </a:pPr>
                      <a:r>
                        <a:rPr lang="en-US" sz="1200" b="1" dirty="0">
                          <a:effectLst/>
                        </a:rPr>
                        <a:t>62</a:t>
                      </a:r>
                      <a:endParaRPr lang="en-US" sz="1200" b="1" dirty="0">
                        <a:effectLst/>
                        <a:latin typeface="Calibri"/>
                        <a:cs typeface="Times New Roman"/>
                      </a:endParaRPr>
                    </a:p>
                  </a:txBody>
                  <a:tcPr marL="51435" marR="51435" marT="0" marB="0"/>
                </a:tc>
                <a:tc>
                  <a:txBody>
                    <a:bodyPr/>
                    <a:lstStyle/>
                    <a:p>
                      <a:pPr>
                        <a:spcAft>
                          <a:spcPts val="0"/>
                        </a:spcAft>
                      </a:pPr>
                      <a:r>
                        <a:rPr lang="en-US" sz="1200" dirty="0">
                          <a:effectLst/>
                        </a:rPr>
                        <a:t>ND</a:t>
                      </a:r>
                    </a:p>
                    <a:p>
                      <a:pPr>
                        <a:spcAft>
                          <a:spcPts val="0"/>
                        </a:spcAft>
                      </a:pPr>
                      <a:r>
                        <a:rPr lang="en-US" sz="1200" dirty="0">
                          <a:effectLst/>
                        </a:rPr>
                        <a:t> </a:t>
                      </a:r>
                      <a:endParaRPr lang="en-US" sz="1200" dirty="0">
                        <a:effectLst/>
                        <a:latin typeface="Calibri"/>
                        <a:cs typeface="Times New Roman"/>
                      </a:endParaRPr>
                    </a:p>
                  </a:txBody>
                  <a:tcPr marL="51435" marR="51435" marT="0" marB="0"/>
                </a:tc>
              </a:tr>
              <a:tr h="365760">
                <a:tc>
                  <a:txBody>
                    <a:bodyPr/>
                    <a:lstStyle/>
                    <a:p>
                      <a:pPr>
                        <a:spcAft>
                          <a:spcPts val="0"/>
                        </a:spcAft>
                      </a:pPr>
                      <a:r>
                        <a:rPr lang="en-US" sz="1200">
                          <a:effectLst/>
                        </a:rPr>
                        <a:t>Manavi</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United Kingdom</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443</a:t>
                      </a:r>
                      <a:endParaRPr lang="en-US" sz="1200">
                        <a:effectLst/>
                        <a:latin typeface="Calibri"/>
                        <a:cs typeface="Times New Roman"/>
                      </a:endParaRPr>
                    </a:p>
                  </a:txBody>
                  <a:tcPr marL="51435" marR="51435" marT="0" marB="0"/>
                </a:tc>
                <a:tc>
                  <a:txBody>
                    <a:bodyPr/>
                    <a:lstStyle/>
                    <a:p>
                      <a:pPr>
                        <a:spcAft>
                          <a:spcPts val="0"/>
                        </a:spcAft>
                      </a:pPr>
                      <a:r>
                        <a:rPr lang="en-US" sz="1200">
                          <a:effectLst/>
                        </a:rPr>
                        <a:t>10%</a:t>
                      </a:r>
                      <a:endParaRPr lang="en-US" sz="1200">
                        <a:effectLst/>
                        <a:latin typeface="Calibri"/>
                        <a:cs typeface="Times New Roman"/>
                      </a:endParaRPr>
                    </a:p>
                  </a:txBody>
                  <a:tcPr marL="51435" marR="51435" marT="0" marB="0"/>
                </a:tc>
                <a:tc>
                  <a:txBody>
                    <a:bodyPr/>
                    <a:lstStyle/>
                    <a:p>
                      <a:pPr>
                        <a:spcAft>
                          <a:spcPts val="0"/>
                        </a:spcAft>
                      </a:pPr>
                      <a:r>
                        <a:rPr lang="en-US" sz="1200">
                          <a:effectLst/>
                        </a:rPr>
                        <a:t>ND</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56</a:t>
                      </a:r>
                      <a:endParaRPr lang="en-US" sz="1200" b="1" dirty="0">
                        <a:effectLst/>
                        <a:latin typeface="Calibri"/>
                        <a:cs typeface="Times New Roman"/>
                      </a:endParaRPr>
                    </a:p>
                  </a:txBody>
                  <a:tcPr marL="51435" marR="51435" marT="0" marB="0"/>
                </a:tc>
                <a:tc>
                  <a:txBody>
                    <a:bodyPr/>
                    <a:lstStyle/>
                    <a:p>
                      <a:pPr>
                        <a:spcAft>
                          <a:spcPts val="0"/>
                        </a:spcAft>
                      </a:pPr>
                      <a:r>
                        <a:rPr lang="en-US" sz="1200">
                          <a:effectLst/>
                        </a:rPr>
                        <a:t>ND</a:t>
                      </a:r>
                    </a:p>
                    <a:p>
                      <a:pPr>
                        <a:spcAft>
                          <a:spcPts val="0"/>
                        </a:spcAft>
                      </a:pPr>
                      <a:r>
                        <a:rPr lang="en-US" sz="1200">
                          <a:effectLst/>
                        </a:rPr>
                        <a:t> </a:t>
                      </a:r>
                      <a:endParaRPr lang="en-US" sz="1200">
                        <a:effectLst/>
                        <a:latin typeface="Calibri"/>
                        <a:cs typeface="Times New Roman"/>
                      </a:endParaRPr>
                    </a:p>
                  </a:txBody>
                  <a:tcPr marL="51435" marR="51435" marT="0" marB="0"/>
                </a:tc>
              </a:tr>
              <a:tr h="365760">
                <a:tc>
                  <a:txBody>
                    <a:bodyPr/>
                    <a:lstStyle/>
                    <a:p>
                      <a:pPr>
                        <a:spcAft>
                          <a:spcPts val="0"/>
                        </a:spcAft>
                      </a:pPr>
                      <a:r>
                        <a:rPr lang="en-US" sz="1200">
                          <a:effectLst/>
                        </a:rPr>
                        <a:t>Templeton</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Australia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1417</a:t>
                      </a:r>
                      <a:endParaRPr lang="en-US" sz="1200">
                        <a:effectLst/>
                        <a:latin typeface="Calibri"/>
                        <a:cs typeface="Times New Roman"/>
                      </a:endParaRPr>
                    </a:p>
                  </a:txBody>
                  <a:tcPr marL="51435" marR="51435" marT="0" marB="0"/>
                </a:tc>
                <a:tc>
                  <a:txBody>
                    <a:bodyPr/>
                    <a:lstStyle/>
                    <a:p>
                      <a:pPr>
                        <a:spcAft>
                          <a:spcPts val="0"/>
                        </a:spcAft>
                      </a:pPr>
                      <a:r>
                        <a:rPr lang="en-US" sz="1200">
                          <a:effectLst/>
                        </a:rPr>
                        <a:t>1%</a:t>
                      </a:r>
                      <a:endParaRPr lang="en-US" sz="1200">
                        <a:effectLst/>
                        <a:latin typeface="Calibri"/>
                        <a:cs typeface="Times New Roman"/>
                      </a:endParaRPr>
                    </a:p>
                  </a:txBody>
                  <a:tcPr marL="51435" marR="51435" marT="0" marB="0"/>
                </a:tc>
                <a:tc>
                  <a:txBody>
                    <a:bodyPr/>
                    <a:lstStyle/>
                    <a:p>
                      <a:pPr>
                        <a:spcAft>
                          <a:spcPts val="0"/>
                        </a:spcAft>
                      </a:pPr>
                      <a:r>
                        <a:rPr lang="en-US" sz="1200">
                          <a:effectLst/>
                        </a:rPr>
                        <a:t>ND</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68</a:t>
                      </a:r>
                      <a:endParaRPr lang="en-US" sz="1200" b="1" dirty="0">
                        <a:effectLst/>
                        <a:latin typeface="Calibri"/>
                        <a:cs typeface="Times New Roman"/>
                      </a:endParaRPr>
                    </a:p>
                  </a:txBody>
                  <a:tcPr marL="51435" marR="51435" marT="0" marB="0"/>
                </a:tc>
                <a:tc>
                  <a:txBody>
                    <a:bodyPr/>
                    <a:lstStyle/>
                    <a:p>
                      <a:pPr>
                        <a:spcAft>
                          <a:spcPts val="0"/>
                        </a:spcAft>
                      </a:pPr>
                      <a:r>
                        <a:rPr lang="en-US" sz="1200">
                          <a:effectLst/>
                        </a:rPr>
                        <a:t>ND</a:t>
                      </a:r>
                    </a:p>
                    <a:p>
                      <a:pPr>
                        <a:spcAft>
                          <a:spcPts val="0"/>
                        </a:spcAft>
                      </a:pPr>
                      <a:r>
                        <a:rPr lang="en-US" sz="1200">
                          <a:effectLst/>
                        </a:rPr>
                        <a:t> </a:t>
                      </a:r>
                      <a:endParaRPr lang="en-US" sz="1200">
                        <a:effectLst/>
                        <a:latin typeface="Calibri"/>
                        <a:cs typeface="Times New Roman"/>
                      </a:endParaRPr>
                    </a:p>
                  </a:txBody>
                  <a:tcPr marL="51435" marR="51435" marT="0" marB="0"/>
                </a:tc>
              </a:tr>
              <a:tr h="365760">
                <a:tc>
                  <a:txBody>
                    <a:bodyPr/>
                    <a:lstStyle/>
                    <a:p>
                      <a:pPr>
                        <a:spcAft>
                          <a:spcPts val="0"/>
                        </a:spcAft>
                      </a:pPr>
                      <a:r>
                        <a:rPr lang="en-US" sz="1200">
                          <a:effectLst/>
                        </a:rPr>
                        <a:t>Moncada</a:t>
                      </a:r>
                      <a:endParaRPr lang="en-US" sz="1200">
                        <a:effectLst/>
                        <a:latin typeface="Calibri"/>
                        <a:cs typeface="Times New Roman"/>
                      </a:endParaRPr>
                    </a:p>
                  </a:txBody>
                  <a:tcPr marL="51435" marR="51435" marT="0" marB="0"/>
                </a:tc>
                <a:tc>
                  <a:txBody>
                    <a:bodyPr/>
                    <a:lstStyle/>
                    <a:p>
                      <a:pPr>
                        <a:spcAft>
                          <a:spcPts val="0"/>
                        </a:spcAft>
                      </a:pPr>
                      <a:r>
                        <a:rPr lang="en-US" sz="1200" dirty="0">
                          <a:effectLst/>
                        </a:rPr>
                        <a:t>San Francisco, </a:t>
                      </a:r>
                      <a:r>
                        <a:rPr lang="en-US" sz="1200" dirty="0" smtClean="0">
                          <a:effectLst/>
                        </a:rPr>
                        <a:t> CA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899</a:t>
                      </a:r>
                      <a:endParaRPr lang="en-US" sz="1200">
                        <a:effectLst/>
                        <a:latin typeface="Calibri"/>
                        <a:cs typeface="Times New Roman"/>
                      </a:endParaRPr>
                    </a:p>
                  </a:txBody>
                  <a:tcPr marL="51435" marR="51435" marT="0" marB="0"/>
                </a:tc>
                <a:tc>
                  <a:txBody>
                    <a:bodyPr/>
                    <a:lstStyle/>
                    <a:p>
                      <a:pPr>
                        <a:spcAft>
                          <a:spcPts val="0"/>
                        </a:spcAft>
                      </a:pPr>
                      <a:r>
                        <a:rPr lang="en-US" sz="1200">
                          <a:effectLst/>
                        </a:rPr>
                        <a:t>11.5%</a:t>
                      </a:r>
                      <a:endParaRPr lang="en-US" sz="1200">
                        <a:effectLst/>
                        <a:latin typeface="Calibri"/>
                        <a:cs typeface="Times New Roman"/>
                      </a:endParaRPr>
                    </a:p>
                  </a:txBody>
                  <a:tcPr marL="51435" marR="51435" marT="0" marB="0"/>
                </a:tc>
                <a:tc>
                  <a:txBody>
                    <a:bodyPr/>
                    <a:lstStyle/>
                    <a:p>
                      <a:pPr>
                        <a:spcAft>
                          <a:spcPts val="0"/>
                        </a:spcAft>
                      </a:pPr>
                      <a:r>
                        <a:rPr lang="en-US" sz="1200">
                          <a:effectLst/>
                        </a:rPr>
                        <a:t>16.5%</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47</a:t>
                      </a:r>
                      <a:endParaRPr lang="en-US" sz="1200" b="1" dirty="0">
                        <a:effectLst/>
                        <a:latin typeface="Calibri"/>
                        <a:cs typeface="Times New Roman"/>
                      </a:endParaRPr>
                    </a:p>
                  </a:txBody>
                  <a:tcPr marL="51435" marR="51435" marT="0" marB="0"/>
                </a:tc>
                <a:tc>
                  <a:txBody>
                    <a:bodyPr/>
                    <a:lstStyle/>
                    <a:p>
                      <a:pPr>
                        <a:spcAft>
                          <a:spcPts val="0"/>
                        </a:spcAft>
                      </a:pPr>
                      <a:r>
                        <a:rPr lang="en-US" sz="1200" b="1" dirty="0">
                          <a:effectLst/>
                        </a:rPr>
                        <a:t>26</a:t>
                      </a:r>
                    </a:p>
                    <a:p>
                      <a:pPr>
                        <a:spcAft>
                          <a:spcPts val="0"/>
                        </a:spcAft>
                      </a:pPr>
                      <a:r>
                        <a:rPr lang="en-US" sz="1200" b="1" dirty="0">
                          <a:effectLst/>
                        </a:rPr>
                        <a:t> </a:t>
                      </a:r>
                      <a:endParaRPr lang="en-US" sz="1200" b="1" dirty="0">
                        <a:effectLst/>
                        <a:latin typeface="Calibri"/>
                        <a:cs typeface="Times New Roman"/>
                      </a:endParaRPr>
                    </a:p>
                  </a:txBody>
                  <a:tcPr marL="51435" marR="51435" marT="0" marB="0"/>
                </a:tc>
              </a:tr>
              <a:tr h="390425">
                <a:tc>
                  <a:txBody>
                    <a:bodyPr/>
                    <a:lstStyle/>
                    <a:p>
                      <a:pPr>
                        <a:spcAft>
                          <a:spcPts val="0"/>
                        </a:spcAft>
                      </a:pPr>
                      <a:r>
                        <a:rPr lang="en-US" sz="1200" dirty="0">
                          <a:effectLst/>
                        </a:rPr>
                        <a:t>Ota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Canada</a:t>
                      </a:r>
                      <a:endParaRPr lang="en-US" sz="1200" dirty="0">
                        <a:effectLst/>
                        <a:latin typeface="Calibri"/>
                        <a:cs typeface="Times New Roman"/>
                      </a:endParaRPr>
                    </a:p>
                  </a:txBody>
                  <a:tcPr marL="51435" marR="51435" marT="0" marB="0"/>
                </a:tc>
                <a:tc>
                  <a:txBody>
                    <a:bodyPr/>
                    <a:lstStyle/>
                    <a:p>
                      <a:pPr>
                        <a:spcAft>
                          <a:spcPts val="0"/>
                        </a:spcAft>
                      </a:pPr>
                      <a:r>
                        <a:rPr lang="en-US" sz="1200" dirty="0">
                          <a:effectLst/>
                        </a:rPr>
                        <a:t>MSM, </a:t>
                      </a:r>
                      <a:r>
                        <a:rPr lang="en-US" sz="1200" dirty="0" smtClean="0">
                          <a:effectLst/>
                        </a:rPr>
                        <a:t> STD</a:t>
                      </a:r>
                      <a:endParaRPr lang="en-US" sz="1200" dirty="0">
                        <a:effectLst/>
                        <a:latin typeface="Calibri"/>
                        <a:cs typeface="Times New Roman"/>
                      </a:endParaRPr>
                    </a:p>
                  </a:txBody>
                  <a:tcPr marL="51435" marR="51435" marT="0" marB="0"/>
                </a:tc>
                <a:tc>
                  <a:txBody>
                    <a:bodyPr/>
                    <a:lstStyle/>
                    <a:p>
                      <a:pPr>
                        <a:spcAft>
                          <a:spcPts val="0"/>
                        </a:spcAft>
                      </a:pPr>
                      <a:r>
                        <a:rPr lang="en-US" sz="1200">
                          <a:effectLst/>
                        </a:rPr>
                        <a:t>248</a:t>
                      </a:r>
                      <a:endParaRPr lang="en-US" sz="1200">
                        <a:effectLst/>
                        <a:latin typeface="Calibri"/>
                        <a:cs typeface="Times New Roman"/>
                      </a:endParaRPr>
                    </a:p>
                  </a:txBody>
                  <a:tcPr marL="51435" marR="51435" marT="0" marB="0"/>
                </a:tc>
                <a:tc>
                  <a:txBody>
                    <a:bodyPr/>
                    <a:lstStyle/>
                    <a:p>
                      <a:pPr>
                        <a:spcAft>
                          <a:spcPts val="0"/>
                        </a:spcAft>
                      </a:pPr>
                      <a:r>
                        <a:rPr lang="en-US" sz="1200">
                          <a:effectLst/>
                        </a:rPr>
                        <a:t>7.7%</a:t>
                      </a:r>
                      <a:endParaRPr lang="en-US" sz="1200">
                        <a:effectLst/>
                        <a:latin typeface="Calibri"/>
                        <a:cs typeface="Times New Roman"/>
                      </a:endParaRPr>
                    </a:p>
                  </a:txBody>
                  <a:tcPr marL="51435" marR="51435" marT="0" marB="0"/>
                </a:tc>
                <a:tc>
                  <a:txBody>
                    <a:bodyPr/>
                    <a:lstStyle/>
                    <a:p>
                      <a:pPr>
                        <a:spcAft>
                          <a:spcPts val="0"/>
                        </a:spcAft>
                      </a:pPr>
                      <a:r>
                        <a:rPr lang="en-US" sz="1200">
                          <a:effectLst/>
                        </a:rPr>
                        <a:t>11.7%</a:t>
                      </a:r>
                      <a:endParaRPr lang="en-US" sz="1200">
                        <a:effectLst/>
                        <a:latin typeface="Calibri"/>
                        <a:cs typeface="Times New Roman"/>
                      </a:endParaRPr>
                    </a:p>
                  </a:txBody>
                  <a:tcPr marL="51435" marR="51435" marT="0" marB="0"/>
                </a:tc>
                <a:tc>
                  <a:txBody>
                    <a:bodyPr/>
                    <a:lstStyle/>
                    <a:p>
                      <a:pPr>
                        <a:spcAft>
                          <a:spcPts val="0"/>
                        </a:spcAft>
                      </a:pPr>
                      <a:r>
                        <a:rPr lang="en-US" sz="1200" b="1" dirty="0">
                          <a:effectLst/>
                        </a:rPr>
                        <a:t>79</a:t>
                      </a:r>
                      <a:endParaRPr lang="en-US" sz="1200" b="1" dirty="0">
                        <a:effectLst/>
                        <a:latin typeface="Calibri"/>
                        <a:cs typeface="Times New Roman"/>
                      </a:endParaRPr>
                    </a:p>
                  </a:txBody>
                  <a:tcPr marL="51435" marR="51435" marT="0" marB="0"/>
                </a:tc>
                <a:tc>
                  <a:txBody>
                    <a:bodyPr/>
                    <a:lstStyle/>
                    <a:p>
                      <a:pPr>
                        <a:spcAft>
                          <a:spcPts val="0"/>
                        </a:spcAft>
                      </a:pPr>
                      <a:r>
                        <a:rPr lang="en-US" sz="1200" b="1" dirty="0">
                          <a:effectLst/>
                        </a:rPr>
                        <a:t>65</a:t>
                      </a:r>
                    </a:p>
                    <a:p>
                      <a:pPr>
                        <a:spcAft>
                          <a:spcPts val="0"/>
                        </a:spcAft>
                      </a:pPr>
                      <a:r>
                        <a:rPr lang="en-US" sz="1200" b="1" dirty="0">
                          <a:effectLst/>
                        </a:rPr>
                        <a:t> </a:t>
                      </a:r>
                      <a:endParaRPr lang="en-US" sz="1200" b="1" dirty="0">
                        <a:effectLst/>
                        <a:latin typeface="Calibri"/>
                        <a:cs typeface="Times New Roman"/>
                      </a:endParaRPr>
                    </a:p>
                  </a:txBody>
                  <a:tcPr marL="51435" marR="51435" marT="0" marB="0"/>
                </a:tc>
              </a:tr>
            </a:tbl>
          </a:graphicData>
        </a:graphic>
      </p:graphicFrame>
      <p:sp>
        <p:nvSpPr>
          <p:cNvPr id="3" name="TextBox 2"/>
          <p:cNvSpPr txBox="1"/>
          <p:nvPr/>
        </p:nvSpPr>
        <p:spPr>
          <a:xfrm>
            <a:off x="3399688" y="5670210"/>
            <a:ext cx="3222338" cy="276999"/>
          </a:xfrm>
          <a:prstGeom prst="rect">
            <a:avLst/>
          </a:prstGeom>
          <a:noFill/>
        </p:spPr>
        <p:txBody>
          <a:bodyPr wrap="square" rtlCol="0">
            <a:spAutoFit/>
          </a:bodyPr>
          <a:lstStyle/>
          <a:p>
            <a:r>
              <a:rPr lang="en-US" sz="1200" dirty="0" err="1"/>
              <a:t>Schachter</a:t>
            </a:r>
            <a:r>
              <a:rPr lang="en-US" sz="1200" dirty="0"/>
              <a:t> J,  Sex </a:t>
            </a:r>
            <a:r>
              <a:rPr lang="en-US" sz="1200" dirty="0" err="1"/>
              <a:t>Transm</a:t>
            </a:r>
            <a:r>
              <a:rPr lang="en-US" sz="1200" dirty="0"/>
              <a:t> Dis. 2011</a:t>
            </a:r>
          </a:p>
        </p:txBody>
      </p:sp>
      <p:sp>
        <p:nvSpPr>
          <p:cNvPr id="4" name="TextBox 3"/>
          <p:cNvSpPr txBox="1"/>
          <p:nvPr/>
        </p:nvSpPr>
        <p:spPr>
          <a:xfrm>
            <a:off x="0" y="1006105"/>
            <a:ext cx="5994666" cy="507831"/>
          </a:xfrm>
          <a:prstGeom prst="rect">
            <a:avLst/>
          </a:prstGeom>
          <a:noFill/>
        </p:spPr>
        <p:txBody>
          <a:bodyPr wrap="square" rtlCol="0">
            <a:spAutoFit/>
          </a:bodyPr>
          <a:lstStyle/>
          <a:p>
            <a:pPr algn="ctr"/>
            <a:r>
              <a:rPr lang="en-US" sz="1350" b="1" dirty="0"/>
              <a:t>Percentage of Men With Rectal and/or Pharyngeal Infections Not Detected if Only Urethral Infections were Diagnosed</a:t>
            </a:r>
            <a:endParaRPr lang="nl-NL" sz="1350" b="1" dirty="0"/>
          </a:p>
        </p:txBody>
      </p:sp>
      <p:sp>
        <p:nvSpPr>
          <p:cNvPr id="7" name="TextBox 6"/>
          <p:cNvSpPr txBox="1"/>
          <p:nvPr/>
        </p:nvSpPr>
        <p:spPr>
          <a:xfrm>
            <a:off x="6334432" y="2343995"/>
            <a:ext cx="2433485" cy="1938992"/>
          </a:xfrm>
          <a:prstGeom prst="rect">
            <a:avLst/>
          </a:prstGeom>
          <a:noFill/>
        </p:spPr>
        <p:txBody>
          <a:bodyPr wrap="square" rtlCol="0">
            <a:spAutoFit/>
          </a:bodyPr>
          <a:lstStyle/>
          <a:p>
            <a:r>
              <a:rPr lang="en-US" sz="1500" dirty="0"/>
              <a:t>Prevalence of Rectal GC</a:t>
            </a:r>
          </a:p>
          <a:p>
            <a:pPr marL="214313" indent="-214313">
              <a:buFont typeface="Arial" panose="020B0604020202020204" pitchFamily="34" charset="0"/>
              <a:buChar char="•"/>
            </a:pPr>
            <a:r>
              <a:rPr lang="en-US" sz="1500" dirty="0"/>
              <a:t>MSM 6.1%</a:t>
            </a:r>
          </a:p>
          <a:p>
            <a:pPr marL="214313" indent="-214313">
              <a:buFont typeface="Arial" panose="020B0604020202020204" pitchFamily="34" charset="0"/>
              <a:buChar char="•"/>
            </a:pPr>
            <a:r>
              <a:rPr lang="en-US" sz="1500" dirty="0"/>
              <a:t>Women 1.7%</a:t>
            </a:r>
          </a:p>
          <a:p>
            <a:pPr marL="214313" indent="-214313">
              <a:buFont typeface="Arial" panose="020B0604020202020204" pitchFamily="34" charset="0"/>
              <a:buChar char="•"/>
            </a:pPr>
            <a:r>
              <a:rPr lang="en-US" sz="1500" dirty="0"/>
              <a:t>Nonsexual health clinic 6%</a:t>
            </a:r>
          </a:p>
          <a:p>
            <a:pPr marL="214313" indent="-214313">
              <a:buFont typeface="Arial" panose="020B0604020202020204" pitchFamily="34" charset="0"/>
              <a:buChar char="•"/>
            </a:pPr>
            <a:r>
              <a:rPr lang="en-US" sz="1500" dirty="0"/>
              <a:t>Common among a range of populations, clinical settings</a:t>
            </a:r>
          </a:p>
        </p:txBody>
      </p:sp>
      <p:sp>
        <p:nvSpPr>
          <p:cNvPr id="8" name="TextBox 7"/>
          <p:cNvSpPr txBox="1"/>
          <p:nvPr/>
        </p:nvSpPr>
        <p:spPr>
          <a:xfrm>
            <a:off x="7551174" y="4110188"/>
            <a:ext cx="1858297" cy="300082"/>
          </a:xfrm>
          <a:prstGeom prst="rect">
            <a:avLst/>
          </a:prstGeom>
          <a:noFill/>
        </p:spPr>
        <p:txBody>
          <a:bodyPr wrap="square" rtlCol="0">
            <a:spAutoFit/>
          </a:bodyPr>
          <a:lstStyle/>
          <a:p>
            <a:r>
              <a:rPr lang="en-US" sz="1350" dirty="0" err="1"/>
              <a:t>Dewart</a:t>
            </a:r>
            <a:r>
              <a:rPr lang="en-US" sz="1350" dirty="0"/>
              <a:t>, STD 2018</a:t>
            </a:r>
          </a:p>
        </p:txBody>
      </p:sp>
    </p:spTree>
    <p:extLst>
      <p:ext uri="{BB962C8B-B14F-4D97-AF65-F5344CB8AC3E}">
        <p14:creationId xmlns:p14="http://schemas.microsoft.com/office/powerpoint/2010/main" val="381040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1214755"/>
            <a:ext cx="6172200" cy="526712"/>
          </a:xfrm>
        </p:spPr>
        <p:txBody>
          <a:bodyPr>
            <a:normAutofit/>
          </a:bodyPr>
          <a:lstStyle/>
          <a:p>
            <a:r>
              <a:rPr lang="en-US" sz="1800" dirty="0">
                <a:solidFill>
                  <a:schemeClr val="tx1"/>
                </a:solidFill>
              </a:rPr>
              <a:t>Disseminated Gonococcal Infection (DGI)</a:t>
            </a:r>
          </a:p>
        </p:txBody>
      </p:sp>
      <p:sp>
        <p:nvSpPr>
          <p:cNvPr id="3" name="Text Placeholder 2"/>
          <p:cNvSpPr>
            <a:spLocks noGrp="1"/>
          </p:cNvSpPr>
          <p:nvPr>
            <p:ph type="body" sz="quarter" idx="10"/>
          </p:nvPr>
        </p:nvSpPr>
        <p:spPr>
          <a:xfrm>
            <a:off x="663678" y="2097833"/>
            <a:ext cx="6647237" cy="2630016"/>
          </a:xfrm>
        </p:spPr>
        <p:txBody>
          <a:bodyPr>
            <a:noAutofit/>
          </a:bodyPr>
          <a:lstStyle/>
          <a:p>
            <a:r>
              <a:rPr lang="en-US" sz="1800" dirty="0">
                <a:solidFill>
                  <a:schemeClr val="tx1"/>
                </a:solidFill>
              </a:rPr>
              <a:t>Estimated to account for 0.5-3% of gonococcal infections</a:t>
            </a:r>
          </a:p>
          <a:p>
            <a:r>
              <a:rPr lang="en-US" sz="1800" dirty="0">
                <a:solidFill>
                  <a:schemeClr val="tx1"/>
                </a:solidFill>
              </a:rPr>
              <a:t>Risk factors: female, menses, pregnancy , terminal complement deficiency</a:t>
            </a:r>
          </a:p>
          <a:p>
            <a:r>
              <a:rPr lang="en-US" sz="1800" dirty="0">
                <a:solidFill>
                  <a:schemeClr val="tx1"/>
                </a:solidFill>
              </a:rPr>
              <a:t>Skin lesions (petechial or pustular) , tenosynovitis, </a:t>
            </a:r>
            <a:r>
              <a:rPr lang="en-US" sz="1800" dirty="0" err="1">
                <a:solidFill>
                  <a:schemeClr val="tx1"/>
                </a:solidFill>
              </a:rPr>
              <a:t>polyarthralgia</a:t>
            </a:r>
            <a:r>
              <a:rPr lang="en-US" sz="1800" dirty="0">
                <a:solidFill>
                  <a:schemeClr val="tx1"/>
                </a:solidFill>
              </a:rPr>
              <a:t>, septic arthritis</a:t>
            </a:r>
          </a:p>
          <a:p>
            <a:r>
              <a:rPr lang="en-US" sz="1800" dirty="0" err="1">
                <a:solidFill>
                  <a:schemeClr val="tx1"/>
                </a:solidFill>
              </a:rPr>
              <a:t>Perihepatitis</a:t>
            </a:r>
            <a:r>
              <a:rPr lang="en-US" sz="1800" dirty="0">
                <a:solidFill>
                  <a:schemeClr val="tx1"/>
                </a:solidFill>
              </a:rPr>
              <a:t>, endocarditis, meningitis</a:t>
            </a:r>
          </a:p>
          <a:p>
            <a:r>
              <a:rPr lang="en-US" sz="1800" dirty="0">
                <a:solidFill>
                  <a:schemeClr val="tx1"/>
                </a:solidFill>
              </a:rPr>
              <a:t>+Blood cx tenosynovitis/arthralgia &gt; septic arthritis</a:t>
            </a:r>
          </a:p>
          <a:p>
            <a:r>
              <a:rPr lang="en-US" sz="1800" dirty="0">
                <a:solidFill>
                  <a:schemeClr val="tx1"/>
                </a:solidFill>
              </a:rPr>
              <a:t>Mucosal site infection often asymptomatic (NAAT)</a:t>
            </a:r>
          </a:p>
          <a:p>
            <a:r>
              <a:rPr lang="en-US" sz="1800" dirty="0">
                <a:solidFill>
                  <a:schemeClr val="tx1"/>
                </a:solidFill>
              </a:rPr>
              <a:t>Antimicrobial susceptibility (AST) testing  (culture)</a:t>
            </a:r>
          </a:p>
        </p:txBody>
      </p:sp>
    </p:spTree>
    <p:extLst>
      <p:ext uri="{BB962C8B-B14F-4D97-AF65-F5344CB8AC3E}">
        <p14:creationId xmlns:p14="http://schemas.microsoft.com/office/powerpoint/2010/main" val="38544702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Disclosure</a:t>
            </a:r>
          </a:p>
        </p:txBody>
      </p:sp>
      <p:graphicFrame>
        <p:nvGraphicFramePr>
          <p:cNvPr id="4" name="Table 3"/>
          <p:cNvGraphicFramePr>
            <a:graphicFrameLocks noGrp="1"/>
          </p:cNvGraphicFramePr>
          <p:nvPr>
            <p:extLst>
              <p:ext uri="{D42A27DB-BD31-4B8C-83A1-F6EECF244321}">
                <p14:modId xmlns:p14="http://schemas.microsoft.com/office/powerpoint/2010/main" val="1722409429"/>
              </p:ext>
            </p:extLst>
          </p:nvPr>
        </p:nvGraphicFramePr>
        <p:xfrm>
          <a:off x="972001" y="2587310"/>
          <a:ext cx="6696000" cy="2278380"/>
        </p:xfrm>
        <a:graphic>
          <a:graphicData uri="http://schemas.openxmlformats.org/drawingml/2006/table">
            <a:tbl>
              <a:tblPr firstRow="1" bandRow="1">
                <a:tableStyleId>{5940675A-B579-460E-94D1-54222C63F5DA}</a:tableStyleId>
              </a:tblPr>
              <a:tblGrid>
                <a:gridCol w="4386678">
                  <a:extLst>
                    <a:ext uri="{9D8B030D-6E8A-4147-A177-3AD203B41FA5}">
                      <a16:colId xmlns="" xmlns:a16="http://schemas.microsoft.com/office/drawing/2014/main" val="1605867189"/>
                    </a:ext>
                  </a:extLst>
                </a:gridCol>
                <a:gridCol w="2309322">
                  <a:extLst>
                    <a:ext uri="{9D8B030D-6E8A-4147-A177-3AD203B41FA5}">
                      <a16:colId xmlns="" xmlns:a16="http://schemas.microsoft.com/office/drawing/2014/main" val="3249708709"/>
                    </a:ext>
                  </a:extLst>
                </a:gridCol>
              </a:tblGrid>
              <a:tr h="297180">
                <a:tc>
                  <a:txBody>
                    <a:bodyPr/>
                    <a:lstStyle/>
                    <a:p>
                      <a:r>
                        <a:rPr lang="en-GB" sz="1500" dirty="0" smtClean="0">
                          <a:latin typeface="Arial" panose="020B0604020202020204" pitchFamily="34" charset="0"/>
                          <a:cs typeface="Arial" panose="020B0604020202020204" pitchFamily="34" charset="0"/>
                        </a:rPr>
                        <a:t>Relations that could be relevant for the meeting</a:t>
                      </a:r>
                      <a:endParaRPr lang="en-GB" sz="1500" dirty="0">
                        <a:latin typeface="Arial" panose="020B0604020202020204" pitchFamily="34" charset="0"/>
                        <a:cs typeface="Arial" panose="020B0604020202020204" pitchFamily="34" charset="0"/>
                      </a:endParaRPr>
                    </a:p>
                  </a:txBody>
                  <a:tcPr marL="68580" marR="68580" marT="34290" marB="34290">
                    <a:solidFill>
                      <a:schemeClr val="bg1">
                        <a:lumMod val="75000"/>
                      </a:schemeClr>
                    </a:solidFill>
                  </a:tcPr>
                </a:tc>
                <a:tc>
                  <a:txBody>
                    <a:bodyPr/>
                    <a:lstStyle/>
                    <a:p>
                      <a:r>
                        <a:rPr lang="en-GB" sz="1500" dirty="0" smtClean="0">
                          <a:latin typeface="Arial" panose="020B0604020202020204" pitchFamily="34" charset="0"/>
                          <a:cs typeface="Arial" panose="020B0604020202020204" pitchFamily="34" charset="0"/>
                        </a:rPr>
                        <a:t>Company</a:t>
                      </a:r>
                      <a:r>
                        <a:rPr lang="en-GB" sz="1500" baseline="0" dirty="0" smtClean="0">
                          <a:latin typeface="Arial" panose="020B0604020202020204" pitchFamily="34" charset="0"/>
                          <a:cs typeface="Arial" panose="020B0604020202020204" pitchFamily="34" charset="0"/>
                        </a:rPr>
                        <a:t> names</a:t>
                      </a:r>
                      <a:endParaRPr lang="en-GB" sz="1500" dirty="0">
                        <a:latin typeface="Arial" panose="020B0604020202020204" pitchFamily="34" charset="0"/>
                        <a:cs typeface="Arial" panose="020B0604020202020204" pitchFamily="34" charset="0"/>
                      </a:endParaRPr>
                    </a:p>
                  </a:txBody>
                  <a:tcPr marL="68580" marR="68580" marT="34290" marB="34290">
                    <a:solidFill>
                      <a:schemeClr val="bg1">
                        <a:lumMod val="75000"/>
                      </a:schemeClr>
                    </a:solidFill>
                  </a:tcPr>
                </a:tc>
                <a:extLst>
                  <a:ext uri="{0D108BD9-81ED-4DB2-BD59-A6C34878D82A}">
                    <a16:rowId xmlns="" xmlns:a16="http://schemas.microsoft.com/office/drawing/2014/main" val="3812178083"/>
                  </a:ext>
                </a:extLst>
              </a:tr>
              <a:tr h="480060">
                <a:tc>
                  <a:txBody>
                    <a:bodyPr/>
                    <a:lstStyle/>
                    <a:p>
                      <a:r>
                        <a:rPr lang="en-GB" sz="1400" dirty="0" smtClean="0">
                          <a:latin typeface="Arial" panose="020B0604020202020204" pitchFamily="34" charset="0"/>
                          <a:cs typeface="Arial" panose="020B0604020202020204" pitchFamily="34" charset="0"/>
                        </a:rPr>
                        <a:t>Sponsorship or refund funds</a:t>
                      </a:r>
                    </a:p>
                    <a:p>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4126484185"/>
                  </a:ext>
                </a:extLst>
              </a:tr>
              <a:tr h="480060">
                <a:tc>
                  <a:txBody>
                    <a:bodyPr/>
                    <a:lstStyle/>
                    <a:p>
                      <a:r>
                        <a:rPr lang="en-GB" sz="1400" dirty="0" smtClean="0">
                          <a:latin typeface="Arial" panose="020B0604020202020204" pitchFamily="34" charset="0"/>
                          <a:cs typeface="Arial" panose="020B0604020202020204" pitchFamily="34" charset="0"/>
                        </a:rPr>
                        <a:t>Payment or other financial remuneration</a:t>
                      </a:r>
                    </a:p>
                    <a:p>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614092104"/>
                  </a:ext>
                </a:extLst>
              </a:tr>
              <a:tr h="480060">
                <a:tc>
                  <a:txBody>
                    <a:bodyPr/>
                    <a:lstStyle/>
                    <a:p>
                      <a:r>
                        <a:rPr lang="en-GB" sz="1400" dirty="0" smtClean="0">
                          <a:latin typeface="Arial" panose="020B0604020202020204" pitchFamily="34" charset="0"/>
                          <a:cs typeface="Arial" panose="020B0604020202020204" pitchFamily="34" charset="0"/>
                        </a:rPr>
                        <a:t>Shareholder rights</a:t>
                      </a:r>
                    </a:p>
                    <a:p>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2029842620"/>
                  </a:ext>
                </a:extLst>
              </a:tr>
              <a:tr h="480060">
                <a:tc>
                  <a:txBody>
                    <a:bodyPr/>
                    <a:lstStyle/>
                    <a:p>
                      <a:r>
                        <a:rPr lang="en-GB" sz="1400" dirty="0" smtClean="0">
                          <a:latin typeface="Arial" panose="020B0604020202020204" pitchFamily="34" charset="0"/>
                          <a:cs typeface="Arial" panose="020B0604020202020204" pitchFamily="34" charset="0"/>
                        </a:rPr>
                        <a:t>Other relations (Clinical Trials Research)</a:t>
                      </a:r>
                    </a:p>
                    <a:p>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Gilead (HIV, HCV)</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GSK (GC)</a:t>
                      </a:r>
                      <a:endParaRPr lang="en-GB"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863654701"/>
                  </a:ext>
                </a:extLst>
              </a:tr>
            </a:tbl>
          </a:graphicData>
        </a:graphic>
      </p:graphicFrame>
    </p:spTree>
    <p:extLst>
      <p:ext uri="{BB962C8B-B14F-4D97-AF65-F5344CB8AC3E}">
        <p14:creationId xmlns:p14="http://schemas.microsoft.com/office/powerpoint/2010/main" val="311430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427" y="1750344"/>
            <a:ext cx="6836569" cy="4201382"/>
          </a:xfrm>
          <a:prstGeom prst="rect">
            <a:avLst/>
          </a:prstGeom>
        </p:spPr>
      </p:pic>
      <p:sp>
        <p:nvSpPr>
          <p:cNvPr id="3" name="TextBox 2"/>
          <p:cNvSpPr txBox="1"/>
          <p:nvPr/>
        </p:nvSpPr>
        <p:spPr>
          <a:xfrm>
            <a:off x="1738558" y="851126"/>
            <a:ext cx="5475120" cy="400110"/>
          </a:xfrm>
          <a:prstGeom prst="rect">
            <a:avLst/>
          </a:prstGeom>
          <a:noFill/>
        </p:spPr>
        <p:txBody>
          <a:bodyPr wrap="square" rtlCol="0">
            <a:spAutoFit/>
          </a:bodyPr>
          <a:lstStyle/>
          <a:p>
            <a:r>
              <a:rPr lang="en-US" sz="2000" b="1" dirty="0"/>
              <a:t>Disseminated Gonococcal Infection in Women</a:t>
            </a:r>
          </a:p>
        </p:txBody>
      </p:sp>
      <p:sp>
        <p:nvSpPr>
          <p:cNvPr id="4" name="TextBox 3"/>
          <p:cNvSpPr txBox="1"/>
          <p:nvPr/>
        </p:nvSpPr>
        <p:spPr>
          <a:xfrm>
            <a:off x="7213684" y="6450834"/>
            <a:ext cx="1820528" cy="248209"/>
          </a:xfrm>
          <a:prstGeom prst="rect">
            <a:avLst/>
          </a:prstGeom>
          <a:noFill/>
        </p:spPr>
        <p:txBody>
          <a:bodyPr wrap="square" rtlCol="0">
            <a:spAutoFit/>
          </a:bodyPr>
          <a:lstStyle/>
          <a:p>
            <a:r>
              <a:rPr lang="en-US" sz="1013" dirty="0" err="1"/>
              <a:t>Bleich</a:t>
            </a:r>
            <a:r>
              <a:rPr lang="en-US" sz="1013" dirty="0"/>
              <a:t>, </a:t>
            </a:r>
            <a:r>
              <a:rPr lang="en-US" sz="1013" dirty="0" err="1"/>
              <a:t>Obstet</a:t>
            </a:r>
            <a:r>
              <a:rPr lang="en-US" sz="1013" dirty="0"/>
              <a:t> </a:t>
            </a:r>
            <a:r>
              <a:rPr lang="en-US" sz="1013" dirty="0" err="1"/>
              <a:t>Gynecol</a:t>
            </a:r>
            <a:r>
              <a:rPr lang="en-US" sz="1013" dirty="0"/>
              <a:t> 2012</a:t>
            </a:r>
          </a:p>
        </p:txBody>
      </p:sp>
    </p:spTree>
    <p:extLst>
      <p:ext uri="{BB962C8B-B14F-4D97-AF65-F5344CB8AC3E}">
        <p14:creationId xmlns:p14="http://schemas.microsoft.com/office/powerpoint/2010/main" val="39084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71" y="1018494"/>
            <a:ext cx="5915025" cy="745629"/>
          </a:xfrm>
        </p:spPr>
        <p:txBody>
          <a:bodyPr>
            <a:noAutofit/>
          </a:bodyPr>
          <a:lstStyle/>
          <a:p>
            <a:r>
              <a:rPr lang="en-US" sz="1800" b="1" dirty="0"/>
              <a:t>Disseminated Gonococcal Infection in Women</a:t>
            </a:r>
            <a:br>
              <a:rPr lang="en-US" sz="1800" b="1" dirty="0"/>
            </a:br>
            <a:endParaRPr lang="en-US" sz="1800" dirty="0"/>
          </a:p>
        </p:txBody>
      </p:sp>
      <p:pic>
        <p:nvPicPr>
          <p:cNvPr id="5" name="Content Placeholder 4"/>
          <p:cNvPicPr>
            <a:picLocks noGrp="1" noChangeAspect="1"/>
          </p:cNvPicPr>
          <p:nvPr>
            <p:ph sz="half" idx="1"/>
          </p:nvPr>
        </p:nvPicPr>
        <p:blipFill>
          <a:blip r:embed="rId3"/>
          <a:stretch>
            <a:fillRect/>
          </a:stretch>
        </p:blipFill>
        <p:spPr>
          <a:xfrm>
            <a:off x="242897" y="1929284"/>
            <a:ext cx="4164997" cy="3622643"/>
          </a:xfrm>
          <a:prstGeom prst="rect">
            <a:avLst/>
          </a:prstGeom>
        </p:spPr>
      </p:pic>
      <p:pic>
        <p:nvPicPr>
          <p:cNvPr id="6" name="Content Placeholder 5"/>
          <p:cNvPicPr>
            <a:picLocks noGrp="1" noChangeAspect="1"/>
          </p:cNvPicPr>
          <p:nvPr>
            <p:ph sz="half" idx="2"/>
          </p:nvPr>
        </p:nvPicPr>
        <p:blipFill>
          <a:blip r:embed="rId4"/>
          <a:stretch>
            <a:fillRect/>
          </a:stretch>
        </p:blipFill>
        <p:spPr>
          <a:xfrm>
            <a:off x="4791715" y="1764123"/>
            <a:ext cx="4193858" cy="4694301"/>
          </a:xfrm>
          <a:prstGeom prst="rect">
            <a:avLst/>
          </a:prstGeom>
        </p:spPr>
      </p:pic>
      <p:sp>
        <p:nvSpPr>
          <p:cNvPr id="7" name="TextBox 6"/>
          <p:cNvSpPr txBox="1"/>
          <p:nvPr/>
        </p:nvSpPr>
        <p:spPr>
          <a:xfrm>
            <a:off x="582695" y="5805670"/>
            <a:ext cx="3485399" cy="769441"/>
          </a:xfrm>
          <a:prstGeom prst="rect">
            <a:avLst/>
          </a:prstGeom>
          <a:noFill/>
        </p:spPr>
        <p:txBody>
          <a:bodyPr wrap="square" rtlCol="0">
            <a:spAutoFit/>
          </a:bodyPr>
          <a:lstStyle/>
          <a:p>
            <a:r>
              <a:rPr lang="en-US" sz="1100" b="1" dirty="0"/>
              <a:t>Proven</a:t>
            </a:r>
            <a:r>
              <a:rPr lang="en-US" sz="1100" dirty="0"/>
              <a:t>- GC on cx or gram stain (sterile sites)</a:t>
            </a:r>
          </a:p>
          <a:p>
            <a:r>
              <a:rPr lang="en-US" sz="1100" b="1" dirty="0"/>
              <a:t>Probable</a:t>
            </a:r>
            <a:r>
              <a:rPr lang="en-US" sz="1100" dirty="0"/>
              <a:t>- clinical DGI+ antimicrobial response + mucosal GC</a:t>
            </a:r>
          </a:p>
          <a:p>
            <a:r>
              <a:rPr lang="en-US" sz="1100" b="1" dirty="0"/>
              <a:t>Possible</a:t>
            </a:r>
            <a:r>
              <a:rPr lang="en-US" sz="1100" dirty="0"/>
              <a:t>- clinical DGI + antimicrobial response</a:t>
            </a:r>
          </a:p>
        </p:txBody>
      </p:sp>
      <p:sp>
        <p:nvSpPr>
          <p:cNvPr id="8" name="TextBox 7"/>
          <p:cNvSpPr txBox="1"/>
          <p:nvPr/>
        </p:nvSpPr>
        <p:spPr>
          <a:xfrm>
            <a:off x="7298956" y="6627168"/>
            <a:ext cx="1576889" cy="230832"/>
          </a:xfrm>
          <a:prstGeom prst="rect">
            <a:avLst/>
          </a:prstGeom>
          <a:noFill/>
        </p:spPr>
        <p:txBody>
          <a:bodyPr wrap="square" rtlCol="0">
            <a:spAutoFit/>
          </a:bodyPr>
          <a:lstStyle/>
          <a:p>
            <a:r>
              <a:rPr lang="en-US" sz="900" dirty="0" err="1"/>
              <a:t>Bleich</a:t>
            </a:r>
            <a:r>
              <a:rPr lang="en-US" sz="900" dirty="0"/>
              <a:t>, </a:t>
            </a:r>
            <a:r>
              <a:rPr lang="en-US" sz="900" dirty="0" err="1"/>
              <a:t>Obstet</a:t>
            </a:r>
            <a:r>
              <a:rPr lang="en-US" sz="900" dirty="0"/>
              <a:t> </a:t>
            </a:r>
            <a:r>
              <a:rPr lang="en-US" sz="900" dirty="0" err="1"/>
              <a:t>Gynecol</a:t>
            </a:r>
            <a:r>
              <a:rPr lang="en-US" sz="900" dirty="0"/>
              <a:t> 2012</a:t>
            </a:r>
          </a:p>
        </p:txBody>
      </p:sp>
    </p:spTree>
    <p:extLst>
      <p:ext uri="{BB962C8B-B14F-4D97-AF65-F5344CB8AC3E}">
        <p14:creationId xmlns:p14="http://schemas.microsoft.com/office/powerpoint/2010/main" val="393818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DGI Clinical Presentation</a:t>
            </a:r>
            <a:endParaRPr lang="en-US" b="1" dirty="0"/>
          </a:p>
        </p:txBody>
      </p:sp>
      <p:sp>
        <p:nvSpPr>
          <p:cNvPr id="3" name="Content Placeholder 2"/>
          <p:cNvSpPr>
            <a:spLocks noGrp="1"/>
          </p:cNvSpPr>
          <p:nvPr>
            <p:ph sz="half" idx="1"/>
          </p:nvPr>
        </p:nvSpPr>
        <p:spPr/>
        <p:txBody>
          <a:bodyPr>
            <a:normAutofit fontScale="77500" lnSpcReduction="20000"/>
          </a:bodyPr>
          <a:lstStyle/>
          <a:p>
            <a:r>
              <a:rPr lang="en-US" dirty="0" smtClean="0"/>
              <a:t>23 </a:t>
            </a:r>
            <a:r>
              <a:rPr lang="en-US" dirty="0" err="1" smtClean="0"/>
              <a:t>yo</a:t>
            </a:r>
            <a:r>
              <a:rPr lang="en-US" dirty="0" smtClean="0"/>
              <a:t> female G4P1 21 </a:t>
            </a:r>
            <a:r>
              <a:rPr lang="en-US" dirty="0" err="1" smtClean="0"/>
              <a:t>wks</a:t>
            </a:r>
            <a:r>
              <a:rPr lang="en-US" dirty="0" smtClean="0"/>
              <a:t> pregnant</a:t>
            </a:r>
          </a:p>
          <a:p>
            <a:r>
              <a:rPr lang="en-US" dirty="0" smtClean="0"/>
              <a:t>Right ankle swelling, pain, migratory polyarthritis (left thumb/second finger, left wrist)</a:t>
            </a:r>
          </a:p>
          <a:p>
            <a:r>
              <a:rPr lang="en-US" dirty="0" smtClean="0"/>
              <a:t>MRI ankle- osteomyelitis</a:t>
            </a:r>
          </a:p>
          <a:p>
            <a:r>
              <a:rPr lang="en-US" dirty="0" smtClean="0"/>
              <a:t>Surgical joint exploration (no purulence)</a:t>
            </a:r>
          </a:p>
          <a:p>
            <a:r>
              <a:rPr lang="en-US" dirty="0" smtClean="0"/>
              <a:t>Urine GC NAAT +</a:t>
            </a:r>
          </a:p>
          <a:p>
            <a:r>
              <a:rPr lang="en-US" dirty="0" smtClean="0"/>
              <a:t>Blood cx, Joint cx </a:t>
            </a:r>
            <a:r>
              <a:rPr lang="en-US" dirty="0" err="1" smtClean="0"/>
              <a:t>neg</a:t>
            </a:r>
            <a:endParaRPr lang="en-US" dirty="0"/>
          </a:p>
          <a:p>
            <a:r>
              <a:rPr lang="en-US" dirty="0" smtClean="0"/>
              <a:t>Throat cx+, vaginal cx </a:t>
            </a:r>
            <a:r>
              <a:rPr lang="en-US" dirty="0" err="1" smtClean="0"/>
              <a:t>neg</a:t>
            </a:r>
            <a:endParaRPr lang="en-US" dirty="0" smtClean="0"/>
          </a:p>
          <a:p>
            <a:r>
              <a:rPr lang="en-US" dirty="0" smtClean="0"/>
              <a:t>Ceftriaxone x 6 </a:t>
            </a:r>
            <a:r>
              <a:rPr lang="en-US" dirty="0" err="1" smtClean="0"/>
              <a:t>wks</a:t>
            </a:r>
            <a:r>
              <a:rPr lang="en-US" dirty="0"/>
              <a:t> </a:t>
            </a:r>
            <a:r>
              <a:rPr lang="en-US" dirty="0" smtClean="0"/>
              <a:t>+ </a:t>
            </a:r>
            <a:r>
              <a:rPr lang="en-US" dirty="0" err="1" smtClean="0"/>
              <a:t>azi</a:t>
            </a:r>
            <a:r>
              <a:rPr lang="en-US" dirty="0" smtClean="0"/>
              <a:t> x 1 gram</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062944" y="2470411"/>
            <a:ext cx="3133234" cy="2349177"/>
          </a:xfrm>
        </p:spPr>
      </p:pic>
    </p:spTree>
    <p:extLst>
      <p:ext uri="{BB962C8B-B14F-4D97-AF65-F5344CB8AC3E}">
        <p14:creationId xmlns:p14="http://schemas.microsoft.com/office/powerpoint/2010/main" val="3382746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944724"/>
            <a:ext cx="7002825" cy="745629"/>
          </a:xfrm>
        </p:spPr>
        <p:txBody>
          <a:bodyPr>
            <a:normAutofit/>
          </a:bodyPr>
          <a:lstStyle/>
          <a:p>
            <a:r>
              <a:rPr lang="en-US" sz="3000" b="1" dirty="0"/>
              <a:t>Changing Patterns of DGI</a:t>
            </a:r>
          </a:p>
        </p:txBody>
      </p:sp>
      <p:pic>
        <p:nvPicPr>
          <p:cNvPr id="7" name="Content Placeholder 6"/>
          <p:cNvPicPr>
            <a:picLocks noGrp="1" noChangeAspect="1"/>
          </p:cNvPicPr>
          <p:nvPr>
            <p:ph sz="half" idx="1"/>
          </p:nvPr>
        </p:nvPicPr>
        <p:blipFill>
          <a:blip r:embed="rId3"/>
          <a:stretch>
            <a:fillRect/>
          </a:stretch>
        </p:blipFill>
        <p:spPr>
          <a:xfrm>
            <a:off x="5115782" y="474796"/>
            <a:ext cx="4028218" cy="5941886"/>
          </a:xfrm>
          <a:prstGeom prst="rect">
            <a:avLst/>
          </a:prstGeom>
        </p:spPr>
      </p:pic>
      <p:pic>
        <p:nvPicPr>
          <p:cNvPr id="8" name="Content Placeholder 7"/>
          <p:cNvPicPr>
            <a:picLocks noGrp="1" noChangeAspect="1"/>
          </p:cNvPicPr>
          <p:nvPr>
            <p:ph sz="half" idx="2"/>
          </p:nvPr>
        </p:nvPicPr>
        <p:blipFill>
          <a:blip r:embed="rId4"/>
          <a:stretch>
            <a:fillRect/>
          </a:stretch>
        </p:blipFill>
        <p:spPr>
          <a:xfrm>
            <a:off x="111601" y="2376748"/>
            <a:ext cx="4620006" cy="2137982"/>
          </a:xfrm>
          <a:prstGeom prst="rect">
            <a:avLst/>
          </a:prstGeom>
        </p:spPr>
      </p:pic>
      <p:sp>
        <p:nvSpPr>
          <p:cNvPr id="9" name="TextBox 8"/>
          <p:cNvSpPr txBox="1"/>
          <p:nvPr/>
        </p:nvSpPr>
        <p:spPr>
          <a:xfrm>
            <a:off x="2911079" y="5700073"/>
            <a:ext cx="1820528" cy="430887"/>
          </a:xfrm>
          <a:prstGeom prst="rect">
            <a:avLst/>
          </a:prstGeom>
          <a:noFill/>
        </p:spPr>
        <p:txBody>
          <a:bodyPr wrap="square" rtlCol="0">
            <a:spAutoFit/>
          </a:bodyPr>
          <a:lstStyle/>
          <a:p>
            <a:r>
              <a:rPr lang="en-US" sz="1100" dirty="0" err="1"/>
              <a:t>Belkacem</a:t>
            </a:r>
            <a:r>
              <a:rPr lang="en-US" sz="1100" dirty="0"/>
              <a:t>, Sex Trans Infect 2013</a:t>
            </a:r>
          </a:p>
        </p:txBody>
      </p:sp>
    </p:spTree>
    <p:extLst>
      <p:ext uri="{BB962C8B-B14F-4D97-AF65-F5344CB8AC3E}">
        <p14:creationId xmlns:p14="http://schemas.microsoft.com/office/powerpoint/2010/main" val="313909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DGI Surveillance Project</a:t>
            </a:r>
          </a:p>
        </p:txBody>
      </p:sp>
      <p:sp>
        <p:nvSpPr>
          <p:cNvPr id="3" name="Content Placeholder 2"/>
          <p:cNvSpPr>
            <a:spLocks noGrp="1"/>
          </p:cNvSpPr>
          <p:nvPr>
            <p:ph idx="1"/>
          </p:nvPr>
        </p:nvSpPr>
        <p:spPr/>
        <p:txBody>
          <a:bodyPr/>
          <a:lstStyle/>
          <a:p>
            <a:r>
              <a:rPr lang="en-US" sz="1800" dirty="0"/>
              <a:t>Current CDC surveillance doesn’t allow clinical reporting of DGI</a:t>
            </a:r>
          </a:p>
          <a:p>
            <a:r>
              <a:rPr lang="en-US" sz="1800" dirty="0"/>
              <a:t>Define the </a:t>
            </a:r>
            <a:r>
              <a:rPr lang="en-US" sz="1800" b="1" dirty="0"/>
              <a:t>burden of disease </a:t>
            </a:r>
            <a:r>
              <a:rPr lang="en-US" sz="1800" dirty="0"/>
              <a:t>for DGI among residents in two surveillance sites participating in active bacterial core surveillance (laboratory and population based).</a:t>
            </a:r>
          </a:p>
          <a:p>
            <a:r>
              <a:rPr lang="en-US" sz="1800" dirty="0"/>
              <a:t>Describe </a:t>
            </a:r>
            <a:r>
              <a:rPr lang="en-US" sz="1800" b="1" dirty="0"/>
              <a:t>DGI epidemiology </a:t>
            </a:r>
            <a:r>
              <a:rPr lang="en-US" sz="1800" dirty="0"/>
              <a:t>by conducting chart reviews of identified laboratory confirmed DGI cases (Surveillance areas: CA, GA) </a:t>
            </a:r>
          </a:p>
          <a:p>
            <a:pPr lvl="1"/>
            <a:r>
              <a:rPr lang="en-US" sz="1800" dirty="0"/>
              <a:t>2015 – 2016 (retrospective)</a:t>
            </a:r>
          </a:p>
          <a:p>
            <a:pPr lvl="1"/>
            <a:r>
              <a:rPr lang="en-US" sz="1800" dirty="0"/>
              <a:t>2017 (prospective)</a:t>
            </a:r>
          </a:p>
          <a:p>
            <a:r>
              <a:rPr lang="en-US" sz="1800" dirty="0"/>
              <a:t>To describe the </a:t>
            </a:r>
            <a:r>
              <a:rPr lang="en-US" sz="1800" b="1" dirty="0"/>
              <a:t>molecular epidemiology of DGI </a:t>
            </a:r>
            <a:r>
              <a:rPr lang="en-US" sz="1800" dirty="0"/>
              <a:t>by performing antimicrobial susceptibility and whole genome sequence testing on identified DGI isolates. </a:t>
            </a:r>
          </a:p>
          <a:p>
            <a:endParaRPr lang="en-US" dirty="0"/>
          </a:p>
        </p:txBody>
      </p:sp>
    </p:spTree>
    <p:extLst>
      <p:ext uri="{BB962C8B-B14F-4D97-AF65-F5344CB8AC3E}">
        <p14:creationId xmlns:p14="http://schemas.microsoft.com/office/powerpoint/2010/main" val="544382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299422"/>
            <a:ext cx="6172200" cy="465454"/>
          </a:xfrm>
        </p:spPr>
        <p:txBody>
          <a:bodyPr>
            <a:normAutofit fontScale="90000"/>
          </a:bodyPr>
          <a:lstStyle/>
          <a:p>
            <a:r>
              <a:rPr lang="en-US" sz="1650" dirty="0">
                <a:solidFill>
                  <a:schemeClr val="tx1"/>
                </a:solidFill>
              </a:rPr>
              <a:t>Number and Rate of Reported DGI Cases by Site in ABCs, 2015 – 2017 </a:t>
            </a:r>
          </a:p>
        </p:txBody>
      </p:sp>
      <p:sp>
        <p:nvSpPr>
          <p:cNvPr id="5" name="Content Placeholder 4"/>
          <p:cNvSpPr>
            <a:spLocks noGrp="1"/>
          </p:cNvSpPr>
          <p:nvPr>
            <p:ph idx="1"/>
          </p:nvPr>
        </p:nvSpPr>
        <p:spPr>
          <a:xfrm>
            <a:off x="1559764" y="1981866"/>
            <a:ext cx="2909752" cy="2357438"/>
          </a:xfrm>
        </p:spPr>
        <p:txBody>
          <a:bodyPr/>
          <a:lstStyle/>
          <a:p>
            <a:pPr marL="0" indent="0" algn="ctr">
              <a:buNone/>
            </a:pPr>
            <a:r>
              <a:rPr lang="en-US" sz="1500" dirty="0"/>
              <a:t>Case Counts</a:t>
            </a:r>
          </a:p>
          <a:p>
            <a:endParaRPr lang="en-US" dirty="0"/>
          </a:p>
        </p:txBody>
      </p:sp>
      <p:sp>
        <p:nvSpPr>
          <p:cNvPr id="6" name="Content Placeholder 5"/>
          <p:cNvSpPr>
            <a:spLocks noGrp="1"/>
          </p:cNvSpPr>
          <p:nvPr>
            <p:ph idx="10"/>
          </p:nvPr>
        </p:nvSpPr>
        <p:spPr>
          <a:xfrm>
            <a:off x="4769006" y="2152870"/>
            <a:ext cx="2909752" cy="2357438"/>
          </a:xfrm>
        </p:spPr>
        <p:txBody>
          <a:bodyPr/>
          <a:lstStyle/>
          <a:p>
            <a:pPr marL="0" indent="0" algn="ctr">
              <a:buNone/>
            </a:pPr>
            <a:r>
              <a:rPr lang="en-US" sz="1500" dirty="0"/>
              <a:t>Rate (per 100,000 persons)</a:t>
            </a:r>
          </a:p>
        </p:txBody>
      </p:sp>
      <p:graphicFrame>
        <p:nvGraphicFramePr>
          <p:cNvPr id="7" name="Table 6"/>
          <p:cNvGraphicFramePr>
            <a:graphicFrameLocks noGrp="1"/>
          </p:cNvGraphicFramePr>
          <p:nvPr>
            <p:extLst/>
          </p:nvPr>
        </p:nvGraphicFramePr>
        <p:xfrm>
          <a:off x="1575299" y="2438046"/>
          <a:ext cx="2730955" cy="1497059"/>
        </p:xfrm>
        <a:graphic>
          <a:graphicData uri="http://schemas.openxmlformats.org/drawingml/2006/table">
            <a:tbl>
              <a:tblPr firstRow="1" bandRow="1">
                <a:tableStyleId>{5C22544A-7EE6-4342-B048-85BDC9FD1C3A}</a:tableStyleId>
              </a:tblPr>
              <a:tblGrid>
                <a:gridCol w="546191">
                  <a:extLst>
                    <a:ext uri="{9D8B030D-6E8A-4147-A177-3AD203B41FA5}">
                      <a16:colId xmlns:a16="http://schemas.microsoft.com/office/drawing/2014/main" xmlns="" val="1744280314"/>
                    </a:ext>
                  </a:extLst>
                </a:gridCol>
                <a:gridCol w="546191">
                  <a:extLst>
                    <a:ext uri="{9D8B030D-6E8A-4147-A177-3AD203B41FA5}">
                      <a16:colId xmlns:a16="http://schemas.microsoft.com/office/drawing/2014/main" xmlns="" val="4266349663"/>
                    </a:ext>
                  </a:extLst>
                </a:gridCol>
                <a:gridCol w="546191">
                  <a:extLst>
                    <a:ext uri="{9D8B030D-6E8A-4147-A177-3AD203B41FA5}">
                      <a16:colId xmlns:a16="http://schemas.microsoft.com/office/drawing/2014/main" xmlns="" val="786820373"/>
                    </a:ext>
                  </a:extLst>
                </a:gridCol>
                <a:gridCol w="546191">
                  <a:extLst>
                    <a:ext uri="{9D8B030D-6E8A-4147-A177-3AD203B41FA5}">
                      <a16:colId xmlns:a16="http://schemas.microsoft.com/office/drawing/2014/main" xmlns="" val="2750781727"/>
                    </a:ext>
                  </a:extLst>
                </a:gridCol>
                <a:gridCol w="546191">
                  <a:extLst>
                    <a:ext uri="{9D8B030D-6E8A-4147-A177-3AD203B41FA5}">
                      <a16:colId xmlns:a16="http://schemas.microsoft.com/office/drawing/2014/main" xmlns="" val="1254454172"/>
                    </a:ext>
                  </a:extLst>
                </a:gridCol>
              </a:tblGrid>
              <a:tr h="289016">
                <a:tc>
                  <a:txBody>
                    <a:bodyPr/>
                    <a:lstStyle/>
                    <a:p>
                      <a:pPr algn="l" fontAlgn="b"/>
                      <a:r>
                        <a:rPr lang="en-US" sz="1100" b="1" i="0" u="none" strike="noStrike" dirty="0" smtClean="0">
                          <a:solidFill>
                            <a:srgbClr val="000000"/>
                          </a:solidFill>
                          <a:effectLst/>
                          <a:latin typeface="Calibri" panose="020F0502020204030204" pitchFamily="34" charset="0"/>
                        </a:rPr>
                        <a:t>Year</a:t>
                      </a:r>
                      <a:endParaRPr lang="en-US" sz="11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CA </a:t>
                      </a: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GA-DPH*</a:t>
                      </a: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GA-MSA</a:t>
                      </a: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5715" marR="5715" marT="5715" marB="0" anchor="b"/>
                </a:tc>
                <a:extLst>
                  <a:ext uri="{0D108BD9-81ED-4DB2-BD59-A6C34878D82A}">
                    <a16:rowId xmlns:a16="http://schemas.microsoft.com/office/drawing/2014/main" xmlns="" val="1559236256"/>
                  </a:ext>
                </a:extLst>
              </a:tr>
              <a:tr h="289016">
                <a:tc>
                  <a:txBody>
                    <a:bodyPr/>
                    <a:lstStyle/>
                    <a:p>
                      <a:pPr algn="l" fontAlgn="b"/>
                      <a:r>
                        <a:rPr lang="en-US" sz="1100" b="0" i="0" u="none" strike="noStrike" dirty="0">
                          <a:solidFill>
                            <a:srgbClr val="000000"/>
                          </a:solidFill>
                          <a:effectLst/>
                          <a:latin typeface="Calibri" panose="020F0502020204030204" pitchFamily="34" charset="0"/>
                        </a:rPr>
                        <a:t>2015</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1</a:t>
                      </a:r>
                    </a:p>
                  </a:txBody>
                  <a:tcPr marL="5715" marR="5715" marT="5715"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9</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5715" marR="5715" marT="5715" marB="0" anchor="b"/>
                </a:tc>
                <a:extLst>
                  <a:ext uri="{0D108BD9-81ED-4DB2-BD59-A6C34878D82A}">
                    <a16:rowId xmlns:a16="http://schemas.microsoft.com/office/drawing/2014/main" xmlns="" val="1308663065"/>
                  </a:ext>
                </a:extLst>
              </a:tr>
              <a:tr h="289016">
                <a:tc>
                  <a:txBody>
                    <a:bodyPr/>
                    <a:lstStyle/>
                    <a:p>
                      <a:pPr algn="l" fontAlgn="b"/>
                      <a:r>
                        <a:rPr lang="en-US" sz="1100" b="0" i="0" u="none" strike="noStrike" dirty="0">
                          <a:solidFill>
                            <a:srgbClr val="000000"/>
                          </a:solidFill>
                          <a:effectLst/>
                          <a:latin typeface="Calibri" panose="020F0502020204030204" pitchFamily="34" charset="0"/>
                        </a:rPr>
                        <a:t>2016</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0</a:t>
                      </a:r>
                    </a:p>
                  </a:txBody>
                  <a:tcPr marL="5715" marR="5715" marT="5715"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5</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5</a:t>
                      </a:r>
                    </a:p>
                  </a:txBody>
                  <a:tcPr marL="5715" marR="5715" marT="5715" marB="0" anchor="b"/>
                </a:tc>
                <a:extLst>
                  <a:ext uri="{0D108BD9-81ED-4DB2-BD59-A6C34878D82A}">
                    <a16:rowId xmlns:a16="http://schemas.microsoft.com/office/drawing/2014/main" xmlns="" val="1371317585"/>
                  </a:ext>
                </a:extLst>
              </a:tr>
              <a:tr h="289016">
                <a:tc>
                  <a:txBody>
                    <a:bodyPr/>
                    <a:lstStyle/>
                    <a:p>
                      <a:pPr algn="l" fontAlgn="b"/>
                      <a:r>
                        <a:rPr lang="en-US" sz="1100" b="0" i="0" u="none" strike="noStrike" dirty="0">
                          <a:solidFill>
                            <a:srgbClr val="000000"/>
                          </a:solidFill>
                          <a:effectLst/>
                          <a:latin typeface="Calibri" panose="020F0502020204030204" pitchFamily="34" charset="0"/>
                        </a:rPr>
                        <a:t>2017</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3</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7</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11</a:t>
                      </a:r>
                    </a:p>
                  </a:txBody>
                  <a:tcPr marL="5715" marR="5715" marT="5715" marB="0" anchor="b"/>
                </a:tc>
                <a:extLst>
                  <a:ext uri="{0D108BD9-81ED-4DB2-BD59-A6C34878D82A}">
                    <a16:rowId xmlns:a16="http://schemas.microsoft.com/office/drawing/2014/main" xmlns="" val="3656802417"/>
                  </a:ext>
                </a:extLst>
              </a:tr>
              <a:tr h="289016">
                <a:tc>
                  <a:txBody>
                    <a:bodyPr/>
                    <a:lstStyle/>
                    <a:p>
                      <a:pPr algn="l" fontAlgn="b"/>
                      <a:r>
                        <a:rPr lang="en-US" sz="1100" b="0" i="0" u="none" strike="noStrike" dirty="0">
                          <a:solidFill>
                            <a:srgbClr val="000000"/>
                          </a:solidFill>
                          <a:effectLst/>
                          <a:latin typeface="Calibri" panose="020F0502020204030204" pitchFamily="34" charset="0"/>
                        </a:rPr>
                        <a:t>Total</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2</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3</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21</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26</a:t>
                      </a:r>
                    </a:p>
                  </a:txBody>
                  <a:tcPr marL="5715" marR="5715" marT="5715" marB="0" anchor="b"/>
                </a:tc>
                <a:extLst>
                  <a:ext uri="{0D108BD9-81ED-4DB2-BD59-A6C34878D82A}">
                    <a16:rowId xmlns:a16="http://schemas.microsoft.com/office/drawing/2014/main" xmlns="" val="3620424143"/>
                  </a:ext>
                </a:extLst>
              </a:tr>
            </a:tbl>
          </a:graphicData>
        </a:graphic>
      </p:graphicFrame>
      <p:graphicFrame>
        <p:nvGraphicFramePr>
          <p:cNvPr id="8" name="Table 7"/>
          <p:cNvGraphicFramePr>
            <a:graphicFrameLocks noGrp="1"/>
          </p:cNvGraphicFramePr>
          <p:nvPr>
            <p:extLst/>
          </p:nvPr>
        </p:nvGraphicFramePr>
        <p:xfrm>
          <a:off x="4835953" y="2438043"/>
          <a:ext cx="2775855" cy="1451545"/>
        </p:xfrm>
        <a:graphic>
          <a:graphicData uri="http://schemas.openxmlformats.org/drawingml/2006/table">
            <a:tbl>
              <a:tblPr firstRow="1" bandRow="1">
                <a:tableStyleId>{5C22544A-7EE6-4342-B048-85BDC9FD1C3A}</a:tableStyleId>
              </a:tblPr>
              <a:tblGrid>
                <a:gridCol w="555171">
                  <a:extLst>
                    <a:ext uri="{9D8B030D-6E8A-4147-A177-3AD203B41FA5}">
                      <a16:colId xmlns:a16="http://schemas.microsoft.com/office/drawing/2014/main" xmlns="" val="1744280314"/>
                    </a:ext>
                  </a:extLst>
                </a:gridCol>
                <a:gridCol w="555171">
                  <a:extLst>
                    <a:ext uri="{9D8B030D-6E8A-4147-A177-3AD203B41FA5}">
                      <a16:colId xmlns:a16="http://schemas.microsoft.com/office/drawing/2014/main" xmlns="" val="4266349663"/>
                    </a:ext>
                  </a:extLst>
                </a:gridCol>
                <a:gridCol w="555171">
                  <a:extLst>
                    <a:ext uri="{9D8B030D-6E8A-4147-A177-3AD203B41FA5}">
                      <a16:colId xmlns:a16="http://schemas.microsoft.com/office/drawing/2014/main" xmlns="" val="786820373"/>
                    </a:ext>
                  </a:extLst>
                </a:gridCol>
                <a:gridCol w="555171">
                  <a:extLst>
                    <a:ext uri="{9D8B030D-6E8A-4147-A177-3AD203B41FA5}">
                      <a16:colId xmlns:a16="http://schemas.microsoft.com/office/drawing/2014/main" xmlns="" val="2750781727"/>
                    </a:ext>
                  </a:extLst>
                </a:gridCol>
                <a:gridCol w="555171">
                  <a:extLst>
                    <a:ext uri="{9D8B030D-6E8A-4147-A177-3AD203B41FA5}">
                      <a16:colId xmlns:a16="http://schemas.microsoft.com/office/drawing/2014/main" xmlns="" val="1254454172"/>
                    </a:ext>
                  </a:extLst>
                </a:gridCol>
              </a:tblGrid>
              <a:tr h="290309">
                <a:tc>
                  <a:txBody>
                    <a:bodyPr/>
                    <a:lstStyle/>
                    <a:p>
                      <a:pPr algn="l" fontAlgn="b"/>
                      <a:r>
                        <a:rPr lang="en-US" sz="1100" b="1" i="0" u="none" strike="noStrike" dirty="0" smtClean="0">
                          <a:solidFill>
                            <a:srgbClr val="000000"/>
                          </a:solidFill>
                          <a:effectLst/>
                          <a:latin typeface="Calibri" panose="020F0502020204030204" pitchFamily="34" charset="0"/>
                        </a:rPr>
                        <a:t>Year</a:t>
                      </a:r>
                      <a:endParaRPr lang="en-US" sz="11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CA </a:t>
                      </a: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GA-DPH*</a:t>
                      </a: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GA-MSA</a:t>
                      </a:r>
                    </a:p>
                  </a:txBody>
                  <a:tcPr marL="5715" marR="5715" marT="5715" marB="0" anchor="b"/>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5715" marR="5715" marT="5715" marB="0" anchor="b"/>
                </a:tc>
                <a:extLst>
                  <a:ext uri="{0D108BD9-81ED-4DB2-BD59-A6C34878D82A}">
                    <a16:rowId xmlns:a16="http://schemas.microsoft.com/office/drawing/2014/main" xmlns="" val="1559236256"/>
                  </a:ext>
                </a:extLst>
              </a:tr>
              <a:tr h="290309">
                <a:tc>
                  <a:txBody>
                    <a:bodyPr/>
                    <a:lstStyle/>
                    <a:p>
                      <a:pPr algn="l" fontAlgn="b"/>
                      <a:r>
                        <a:rPr lang="en-US" sz="1100" b="0" i="0" u="none" strike="noStrike" dirty="0">
                          <a:solidFill>
                            <a:srgbClr val="000000"/>
                          </a:solidFill>
                          <a:effectLst/>
                          <a:latin typeface="Calibri" panose="020F0502020204030204" pitchFamily="34" charset="0"/>
                        </a:rPr>
                        <a:t>2015</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0.03</a:t>
                      </a:r>
                    </a:p>
                  </a:txBody>
                  <a:tcPr marL="5715" marR="5715" marT="5715"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0.16</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0.11</a:t>
                      </a:r>
                    </a:p>
                  </a:txBody>
                  <a:tcPr marL="5715" marR="5715" marT="5715" marB="0" anchor="b"/>
                </a:tc>
                <a:extLst>
                  <a:ext uri="{0D108BD9-81ED-4DB2-BD59-A6C34878D82A}">
                    <a16:rowId xmlns:a16="http://schemas.microsoft.com/office/drawing/2014/main" xmlns="" val="1308663065"/>
                  </a:ext>
                </a:extLst>
              </a:tr>
              <a:tr h="290309">
                <a:tc>
                  <a:txBody>
                    <a:bodyPr/>
                    <a:lstStyle/>
                    <a:p>
                      <a:pPr algn="l" fontAlgn="b"/>
                      <a:r>
                        <a:rPr lang="en-US" sz="1100" b="0" i="0" u="none" strike="noStrike" dirty="0">
                          <a:solidFill>
                            <a:srgbClr val="000000"/>
                          </a:solidFill>
                          <a:effectLst/>
                          <a:latin typeface="Calibri" panose="020F0502020204030204" pitchFamily="34" charset="0"/>
                        </a:rPr>
                        <a:t>2016</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a:t>
                      </a:r>
                    </a:p>
                  </a:txBody>
                  <a:tcPr marL="5715" marR="5715" marT="5715"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0.09</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0.05</a:t>
                      </a:r>
                    </a:p>
                  </a:txBody>
                  <a:tcPr marL="5715" marR="5715" marT="5715" marB="0" anchor="b"/>
                </a:tc>
                <a:extLst>
                  <a:ext uri="{0D108BD9-81ED-4DB2-BD59-A6C34878D82A}">
                    <a16:rowId xmlns:a16="http://schemas.microsoft.com/office/drawing/2014/main" xmlns="" val="1371317585"/>
                  </a:ext>
                </a:extLst>
              </a:tr>
              <a:tr h="290309">
                <a:tc>
                  <a:txBody>
                    <a:bodyPr/>
                    <a:lstStyle/>
                    <a:p>
                      <a:pPr algn="l" fontAlgn="b"/>
                      <a:r>
                        <a:rPr lang="en-US" sz="1100" b="0" i="0" u="none" strike="noStrike" dirty="0">
                          <a:solidFill>
                            <a:srgbClr val="000000"/>
                          </a:solidFill>
                          <a:effectLst/>
                          <a:latin typeface="Calibri" panose="020F0502020204030204" pitchFamily="34" charset="0"/>
                        </a:rPr>
                        <a:t>2017</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0.03</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0.06</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0.12</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0.08</a:t>
                      </a:r>
                    </a:p>
                  </a:txBody>
                  <a:tcPr marL="5715" marR="5715" marT="5715" marB="0" anchor="b"/>
                </a:tc>
                <a:extLst>
                  <a:ext uri="{0D108BD9-81ED-4DB2-BD59-A6C34878D82A}">
                    <a16:rowId xmlns:a16="http://schemas.microsoft.com/office/drawing/2014/main" xmlns="" val="3656802417"/>
                  </a:ext>
                </a:extLst>
              </a:tr>
              <a:tr h="290309">
                <a:tc>
                  <a:txBody>
                    <a:bodyPr/>
                    <a:lstStyle/>
                    <a:p>
                      <a:pPr algn="l" fontAlgn="b"/>
                      <a:r>
                        <a:rPr lang="en-US" sz="1100" b="0" i="0" u="none" strike="noStrike" dirty="0">
                          <a:solidFill>
                            <a:srgbClr val="000000"/>
                          </a:solidFill>
                          <a:effectLst/>
                          <a:latin typeface="Calibri" panose="020F0502020204030204" pitchFamily="34" charset="0"/>
                        </a:rPr>
                        <a:t>Total</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0.02</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0.06</a:t>
                      </a:r>
                    </a:p>
                  </a:txBody>
                  <a:tcPr marL="5715" marR="5715" marT="5715" marB="0" anchor="b"/>
                </a:tc>
                <a:tc>
                  <a:txBody>
                    <a:bodyPr/>
                    <a:lstStyle/>
                    <a:p>
                      <a:pPr algn="ctr" fontAlgn="b"/>
                      <a:r>
                        <a:rPr lang="en-US" sz="1100" b="0" i="0" u="none" strike="noStrike">
                          <a:solidFill>
                            <a:srgbClr val="000000"/>
                          </a:solidFill>
                          <a:effectLst/>
                          <a:latin typeface="Calibri" panose="020F0502020204030204" pitchFamily="34" charset="0"/>
                        </a:rPr>
                        <a:t>0.13</a:t>
                      </a:r>
                    </a:p>
                  </a:txBody>
                  <a:tcPr marL="5715" marR="5715" marT="5715" marB="0" anchor="b"/>
                </a:tc>
                <a:tc>
                  <a:txBody>
                    <a:bodyPr/>
                    <a:lstStyle/>
                    <a:p>
                      <a:pPr algn="ctr" fontAlgn="b"/>
                      <a:r>
                        <a:rPr lang="en-US" sz="1100" b="0" i="0" u="none" strike="noStrike" dirty="0">
                          <a:solidFill>
                            <a:srgbClr val="000000"/>
                          </a:solidFill>
                          <a:effectLst/>
                          <a:latin typeface="Calibri" panose="020F0502020204030204" pitchFamily="34" charset="0"/>
                        </a:rPr>
                        <a:t>0.08</a:t>
                      </a:r>
                    </a:p>
                  </a:txBody>
                  <a:tcPr marL="5715" marR="5715" marT="5715" marB="0" anchor="b"/>
                </a:tc>
                <a:extLst>
                  <a:ext uri="{0D108BD9-81ED-4DB2-BD59-A6C34878D82A}">
                    <a16:rowId xmlns:a16="http://schemas.microsoft.com/office/drawing/2014/main" xmlns="" val="3620424143"/>
                  </a:ext>
                </a:extLst>
              </a:tr>
            </a:tbl>
          </a:graphicData>
        </a:graphic>
      </p:graphicFrame>
      <p:sp>
        <p:nvSpPr>
          <p:cNvPr id="9" name="TextBox 8"/>
          <p:cNvSpPr txBox="1"/>
          <p:nvPr/>
        </p:nvSpPr>
        <p:spPr>
          <a:xfrm>
            <a:off x="1257623" y="5487980"/>
            <a:ext cx="5739063" cy="196208"/>
          </a:xfrm>
          <a:prstGeom prst="rect">
            <a:avLst/>
          </a:prstGeom>
          <a:noFill/>
        </p:spPr>
        <p:txBody>
          <a:bodyPr wrap="square" rtlCol="0">
            <a:spAutoFit/>
          </a:bodyPr>
          <a:lstStyle/>
          <a:p>
            <a:r>
              <a:rPr lang="en-US" sz="675" dirty="0">
                <a:solidFill>
                  <a:srgbClr val="000000"/>
                </a:solidFill>
                <a:latin typeface="Calibri" panose="020F0502020204030204" pitchFamily="34" charset="0"/>
              </a:rPr>
              <a:t>*GA-DPH began prospective surveillance in 2017</a:t>
            </a:r>
          </a:p>
        </p:txBody>
      </p:sp>
      <p:graphicFrame>
        <p:nvGraphicFramePr>
          <p:cNvPr id="10" name="Table 9"/>
          <p:cNvGraphicFramePr>
            <a:graphicFrameLocks noGrp="1"/>
          </p:cNvGraphicFramePr>
          <p:nvPr>
            <p:extLst/>
          </p:nvPr>
        </p:nvGraphicFramePr>
        <p:xfrm>
          <a:off x="2100511" y="4014414"/>
          <a:ext cx="4942981" cy="1348740"/>
        </p:xfrm>
        <a:graphic>
          <a:graphicData uri="http://schemas.openxmlformats.org/drawingml/2006/table">
            <a:tbl>
              <a:tblPr firstRow="1" bandRow="1">
                <a:tableStyleId>{5C22544A-7EE6-4342-B048-85BDC9FD1C3A}</a:tableStyleId>
              </a:tblPr>
              <a:tblGrid>
                <a:gridCol w="934176">
                  <a:extLst>
                    <a:ext uri="{9D8B030D-6E8A-4147-A177-3AD203B41FA5}">
                      <a16:colId xmlns:a16="http://schemas.microsoft.com/office/drawing/2014/main" xmlns="" val="1650909121"/>
                    </a:ext>
                  </a:extLst>
                </a:gridCol>
                <a:gridCol w="4008805">
                  <a:extLst>
                    <a:ext uri="{9D8B030D-6E8A-4147-A177-3AD203B41FA5}">
                      <a16:colId xmlns:a16="http://schemas.microsoft.com/office/drawing/2014/main" xmlns="" val="1782048117"/>
                    </a:ext>
                  </a:extLst>
                </a:gridCol>
              </a:tblGrid>
              <a:tr h="231458">
                <a:tc>
                  <a:txBody>
                    <a:bodyPr/>
                    <a:lstStyle/>
                    <a:p>
                      <a:r>
                        <a:rPr lang="en-US" sz="1100" dirty="0" smtClean="0">
                          <a:solidFill>
                            <a:srgbClr val="000000"/>
                          </a:solidFill>
                          <a:latin typeface="Calibri" panose="020F0502020204030204" pitchFamily="34" charset="0"/>
                        </a:rPr>
                        <a:t>Site</a:t>
                      </a:r>
                      <a:endParaRPr lang="en-US" sz="1100" dirty="0">
                        <a:solidFill>
                          <a:srgbClr val="000000"/>
                        </a:solidFill>
                        <a:latin typeface="Calibri" panose="020F0502020204030204" pitchFamily="34" charset="0"/>
                      </a:endParaRPr>
                    </a:p>
                  </a:txBody>
                  <a:tcPr marL="68580" marR="68580" marT="34290" marB="34290"/>
                </a:tc>
                <a:tc>
                  <a:txBody>
                    <a:bodyPr/>
                    <a:lstStyle/>
                    <a:p>
                      <a:r>
                        <a:rPr lang="en-US" sz="1100" dirty="0" smtClean="0">
                          <a:solidFill>
                            <a:srgbClr val="000000"/>
                          </a:solidFill>
                          <a:latin typeface="Calibri" panose="020F0502020204030204" pitchFamily="34" charset="0"/>
                        </a:rPr>
                        <a:t>Proportion of DGI Cases to Reported</a:t>
                      </a:r>
                      <a:r>
                        <a:rPr lang="en-US" sz="1100" baseline="0" dirty="0" smtClean="0">
                          <a:solidFill>
                            <a:srgbClr val="000000"/>
                          </a:solidFill>
                          <a:latin typeface="Calibri" panose="020F0502020204030204" pitchFamily="34" charset="0"/>
                        </a:rPr>
                        <a:t> GC Cases (in Surveillance Area)</a:t>
                      </a:r>
                      <a:endParaRPr lang="en-US" sz="1100" dirty="0">
                        <a:solidFill>
                          <a:srgbClr val="000000"/>
                        </a:solidFill>
                        <a:latin typeface="Calibri" panose="020F0502020204030204" pitchFamily="34" charset="0"/>
                      </a:endParaRPr>
                    </a:p>
                  </a:txBody>
                  <a:tcPr marL="68580" marR="68580" marT="34290" marB="34290"/>
                </a:tc>
                <a:extLst>
                  <a:ext uri="{0D108BD9-81ED-4DB2-BD59-A6C34878D82A}">
                    <a16:rowId xmlns:a16="http://schemas.microsoft.com/office/drawing/2014/main" xmlns="" val="3087746787"/>
                  </a:ext>
                </a:extLst>
              </a:tr>
              <a:tr h="231458">
                <a:tc>
                  <a:txBody>
                    <a:bodyPr/>
                    <a:lstStyle/>
                    <a:p>
                      <a:r>
                        <a:rPr lang="en-US" sz="1100" dirty="0" smtClean="0">
                          <a:solidFill>
                            <a:srgbClr val="000000"/>
                          </a:solidFill>
                          <a:latin typeface="Calibri" panose="020F0502020204030204" pitchFamily="34" charset="0"/>
                        </a:rPr>
                        <a:t>CA</a:t>
                      </a:r>
                      <a:endParaRPr lang="en-US" sz="1100" dirty="0">
                        <a:solidFill>
                          <a:srgbClr val="000000"/>
                        </a:solidFill>
                        <a:latin typeface="Calibri" panose="020F0502020204030204" pitchFamily="34" charset="0"/>
                      </a:endParaRPr>
                    </a:p>
                  </a:txBody>
                  <a:tcPr marL="68580" marR="68580" marT="34290" marB="34290"/>
                </a:tc>
                <a:tc>
                  <a:txBody>
                    <a:bodyPr/>
                    <a:lstStyle/>
                    <a:p>
                      <a:r>
                        <a:rPr lang="en-US" sz="1100" dirty="0" smtClean="0">
                          <a:solidFill>
                            <a:srgbClr val="000000"/>
                          </a:solidFill>
                          <a:latin typeface="Calibri" panose="020F0502020204030204" pitchFamily="34" charset="0"/>
                        </a:rPr>
                        <a:t>2 / 29,637 (0.007%)</a:t>
                      </a:r>
                      <a:endParaRPr lang="en-US" sz="1100" dirty="0">
                        <a:solidFill>
                          <a:srgbClr val="000000"/>
                        </a:solidFill>
                        <a:latin typeface="Calibri" panose="020F0502020204030204" pitchFamily="34" charset="0"/>
                      </a:endParaRPr>
                    </a:p>
                  </a:txBody>
                  <a:tcPr marL="68580" marR="68580" marT="34290" marB="34290"/>
                </a:tc>
                <a:extLst>
                  <a:ext uri="{0D108BD9-81ED-4DB2-BD59-A6C34878D82A}">
                    <a16:rowId xmlns:a16="http://schemas.microsoft.com/office/drawing/2014/main" xmlns="" val="2777706194"/>
                  </a:ext>
                </a:extLst>
              </a:tr>
              <a:tr h="231458">
                <a:tc>
                  <a:txBody>
                    <a:bodyPr/>
                    <a:lstStyle/>
                    <a:p>
                      <a:r>
                        <a:rPr lang="en-US" sz="1100" dirty="0" smtClean="0">
                          <a:solidFill>
                            <a:srgbClr val="000000"/>
                          </a:solidFill>
                          <a:latin typeface="Calibri" panose="020F0502020204030204" pitchFamily="34" charset="0"/>
                        </a:rPr>
                        <a:t>GA-DPH*</a:t>
                      </a:r>
                      <a:endParaRPr lang="en-US" sz="1100" dirty="0">
                        <a:solidFill>
                          <a:srgbClr val="000000"/>
                        </a:solidFill>
                        <a:latin typeface="Calibri" panose="020F0502020204030204" pitchFamily="34" charset="0"/>
                      </a:endParaRPr>
                    </a:p>
                  </a:txBody>
                  <a:tcPr marL="68580" marR="68580" marT="34290" marB="34290"/>
                </a:tc>
                <a:tc>
                  <a:txBody>
                    <a:bodyPr/>
                    <a:lstStyle/>
                    <a:p>
                      <a:r>
                        <a:rPr lang="en-US" sz="1100" dirty="0" smtClean="0">
                          <a:solidFill>
                            <a:srgbClr val="000000"/>
                          </a:solidFill>
                          <a:latin typeface="Calibri" panose="020F0502020204030204" pitchFamily="34" charset="0"/>
                        </a:rPr>
                        <a:t>3 / 9,770 (0.031%)</a:t>
                      </a:r>
                      <a:endParaRPr lang="en-US" sz="1100" dirty="0">
                        <a:solidFill>
                          <a:srgbClr val="000000"/>
                        </a:solidFill>
                        <a:latin typeface="Calibri" panose="020F0502020204030204" pitchFamily="34" charset="0"/>
                      </a:endParaRPr>
                    </a:p>
                  </a:txBody>
                  <a:tcPr marL="68580" marR="68580" marT="34290" marB="34290"/>
                </a:tc>
                <a:extLst>
                  <a:ext uri="{0D108BD9-81ED-4DB2-BD59-A6C34878D82A}">
                    <a16:rowId xmlns:a16="http://schemas.microsoft.com/office/drawing/2014/main" xmlns="" val="3818598570"/>
                  </a:ext>
                </a:extLst>
              </a:tr>
              <a:tr h="231458">
                <a:tc>
                  <a:txBody>
                    <a:bodyPr/>
                    <a:lstStyle/>
                    <a:p>
                      <a:r>
                        <a:rPr lang="en-US" sz="1100" dirty="0" smtClean="0">
                          <a:solidFill>
                            <a:srgbClr val="000000"/>
                          </a:solidFill>
                          <a:latin typeface="Calibri" panose="020F0502020204030204" pitchFamily="34" charset="0"/>
                        </a:rPr>
                        <a:t>GA-MSA</a:t>
                      </a:r>
                      <a:endParaRPr lang="en-US" sz="1100" dirty="0">
                        <a:solidFill>
                          <a:srgbClr val="000000"/>
                        </a:solidFill>
                        <a:latin typeface="Calibri" panose="020F0502020204030204" pitchFamily="34" charset="0"/>
                      </a:endParaRPr>
                    </a:p>
                  </a:txBody>
                  <a:tcPr marL="68580" marR="68580" marT="34290" marB="34290"/>
                </a:tc>
                <a:tc>
                  <a:txBody>
                    <a:bodyPr/>
                    <a:lstStyle/>
                    <a:p>
                      <a:r>
                        <a:rPr lang="en-US" sz="1100" dirty="0" smtClean="0">
                          <a:solidFill>
                            <a:srgbClr val="000000"/>
                          </a:solidFill>
                          <a:latin typeface="Calibri" panose="020F0502020204030204" pitchFamily="34" charset="0"/>
                        </a:rPr>
                        <a:t>21 / 29,323 (0.072%)</a:t>
                      </a:r>
                      <a:endParaRPr lang="en-US" sz="1100" dirty="0">
                        <a:solidFill>
                          <a:srgbClr val="000000"/>
                        </a:solidFill>
                        <a:latin typeface="Calibri" panose="020F0502020204030204" pitchFamily="34" charset="0"/>
                      </a:endParaRPr>
                    </a:p>
                  </a:txBody>
                  <a:tcPr marL="68580" marR="68580" marT="34290" marB="34290"/>
                </a:tc>
                <a:extLst>
                  <a:ext uri="{0D108BD9-81ED-4DB2-BD59-A6C34878D82A}">
                    <a16:rowId xmlns:a16="http://schemas.microsoft.com/office/drawing/2014/main" xmlns="" val="1120974511"/>
                  </a:ext>
                </a:extLst>
              </a:tr>
              <a:tr h="231458">
                <a:tc>
                  <a:txBody>
                    <a:bodyPr/>
                    <a:lstStyle/>
                    <a:p>
                      <a:r>
                        <a:rPr lang="en-US" sz="1100" dirty="0" smtClean="0">
                          <a:solidFill>
                            <a:srgbClr val="000000"/>
                          </a:solidFill>
                          <a:latin typeface="Calibri" panose="020F0502020204030204" pitchFamily="34" charset="0"/>
                        </a:rPr>
                        <a:t>Total</a:t>
                      </a:r>
                      <a:endParaRPr lang="en-US" sz="1100" dirty="0">
                        <a:solidFill>
                          <a:srgbClr val="000000"/>
                        </a:solidFill>
                        <a:latin typeface="Calibri" panose="020F0502020204030204" pitchFamily="34" charset="0"/>
                      </a:endParaRPr>
                    </a:p>
                  </a:txBody>
                  <a:tcPr marL="68580" marR="68580" marT="34290" marB="34290"/>
                </a:tc>
                <a:tc>
                  <a:txBody>
                    <a:bodyPr/>
                    <a:lstStyle/>
                    <a:p>
                      <a:r>
                        <a:rPr lang="en-US" sz="1100" dirty="0" smtClean="0">
                          <a:solidFill>
                            <a:srgbClr val="000000"/>
                          </a:solidFill>
                          <a:latin typeface="Calibri" panose="020F0502020204030204" pitchFamily="34" charset="0"/>
                        </a:rPr>
                        <a:t>26 /</a:t>
                      </a:r>
                      <a:r>
                        <a:rPr lang="en-US" sz="1100" baseline="0" dirty="0" smtClean="0">
                          <a:solidFill>
                            <a:srgbClr val="000000"/>
                          </a:solidFill>
                          <a:latin typeface="Calibri" panose="020F0502020204030204" pitchFamily="34" charset="0"/>
                        </a:rPr>
                        <a:t> 68,730 (0.0385)</a:t>
                      </a:r>
                      <a:endParaRPr lang="en-US" sz="1100" dirty="0">
                        <a:solidFill>
                          <a:srgbClr val="000000"/>
                        </a:solidFill>
                        <a:latin typeface="Calibri" panose="020F0502020204030204" pitchFamily="34" charset="0"/>
                      </a:endParaRPr>
                    </a:p>
                  </a:txBody>
                  <a:tcPr marL="68580" marR="68580" marT="34290" marB="34290"/>
                </a:tc>
                <a:extLst>
                  <a:ext uri="{0D108BD9-81ED-4DB2-BD59-A6C34878D82A}">
                    <a16:rowId xmlns:a16="http://schemas.microsoft.com/office/drawing/2014/main" xmlns="" val="4114360429"/>
                  </a:ext>
                </a:extLst>
              </a:tr>
            </a:tbl>
          </a:graphicData>
        </a:graphic>
      </p:graphicFrame>
      <p:sp>
        <p:nvSpPr>
          <p:cNvPr id="2" name="TextBox 1"/>
          <p:cNvSpPr txBox="1"/>
          <p:nvPr/>
        </p:nvSpPr>
        <p:spPr>
          <a:xfrm>
            <a:off x="5139032" y="5815960"/>
            <a:ext cx="3715308" cy="646331"/>
          </a:xfrm>
          <a:prstGeom prst="rect">
            <a:avLst/>
          </a:prstGeom>
          <a:noFill/>
        </p:spPr>
        <p:txBody>
          <a:bodyPr wrap="square" rtlCol="0">
            <a:spAutoFit/>
          </a:bodyPr>
          <a:lstStyle/>
          <a:p>
            <a:r>
              <a:rPr lang="en-US" sz="1200" dirty="0"/>
              <a:t>Demographics- 42% female, MSW 15.4%, Male 38%</a:t>
            </a:r>
          </a:p>
          <a:p>
            <a:r>
              <a:rPr lang="en-US" sz="1200" dirty="0"/>
              <a:t>30% &gt;45 </a:t>
            </a:r>
            <a:r>
              <a:rPr lang="en-US" sz="1200" dirty="0" err="1"/>
              <a:t>yrs</a:t>
            </a:r>
            <a:endParaRPr lang="en-US" sz="1200" dirty="0"/>
          </a:p>
          <a:p>
            <a:r>
              <a:rPr lang="en-US" sz="1200" dirty="0"/>
              <a:t>15% CT+</a:t>
            </a:r>
          </a:p>
        </p:txBody>
      </p:sp>
    </p:spTree>
    <p:extLst>
      <p:ext uri="{BB962C8B-B14F-4D97-AF65-F5344CB8AC3E}">
        <p14:creationId xmlns:p14="http://schemas.microsoft.com/office/powerpoint/2010/main" val="22156473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3399" y="1140798"/>
            <a:ext cx="6172200" cy="642938"/>
          </a:xfrm>
        </p:spPr>
        <p:txBody>
          <a:bodyPr>
            <a:noAutofit/>
          </a:bodyPr>
          <a:lstStyle/>
          <a:p>
            <a:endParaRPr lang="en-US" sz="2400"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834093"/>
              </p:ext>
            </p:extLst>
          </p:nvPr>
        </p:nvGraphicFramePr>
        <p:xfrm>
          <a:off x="305209" y="2427982"/>
          <a:ext cx="3278651" cy="3081074"/>
        </p:xfrm>
        <a:graphic>
          <a:graphicData uri="http://schemas.openxmlformats.org/drawingml/2006/table">
            <a:tbl>
              <a:tblPr firstRow="1" firstCol="1" bandRow="1"/>
              <a:tblGrid>
                <a:gridCol w="1882655">
                  <a:extLst>
                    <a:ext uri="{9D8B030D-6E8A-4147-A177-3AD203B41FA5}">
                      <a16:colId xmlns:a16="http://schemas.microsoft.com/office/drawing/2014/main" xmlns="" val="2310284481"/>
                    </a:ext>
                  </a:extLst>
                </a:gridCol>
                <a:gridCol w="488599">
                  <a:extLst>
                    <a:ext uri="{9D8B030D-6E8A-4147-A177-3AD203B41FA5}">
                      <a16:colId xmlns:a16="http://schemas.microsoft.com/office/drawing/2014/main" xmlns="" val="2566563385"/>
                    </a:ext>
                  </a:extLst>
                </a:gridCol>
                <a:gridCol w="907397">
                  <a:extLst>
                    <a:ext uri="{9D8B030D-6E8A-4147-A177-3AD203B41FA5}">
                      <a16:colId xmlns:a16="http://schemas.microsoft.com/office/drawing/2014/main" xmlns="" val="1863352002"/>
                    </a:ext>
                  </a:extLst>
                </a:gridCol>
              </a:tblGrid>
              <a:tr h="214317">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2248986"/>
                  </a:ext>
                </a:extLst>
              </a:tr>
              <a:tr h="16002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Bacteremia</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7786165"/>
                  </a:ext>
                </a:extLst>
              </a:tr>
              <a:tr h="16002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Septic Arthritis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26.9</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7191845"/>
                  </a:ext>
                </a:extLst>
              </a:tr>
              <a:tr h="16002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Septic Shock</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6153052"/>
                  </a:ext>
                </a:extLst>
              </a:tr>
              <a:tr h="16002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Bacteremia + Septic Arthritis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1871740"/>
                  </a:ext>
                </a:extLst>
              </a:tr>
              <a:tr h="16002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Bacteremia + Endocarditis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2094648"/>
                  </a:ext>
                </a:extLst>
              </a:tr>
              <a:tr h="16002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Bacteremia + Cellulitis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5486247"/>
                  </a:ext>
                </a:extLst>
              </a:tr>
              <a:tr h="32004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Bacteremia + Petechial Skin Lesions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170320"/>
                  </a:ext>
                </a:extLst>
              </a:tr>
              <a:tr h="16002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Septic Arthritis + Tenosynovitis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3706782"/>
                  </a:ext>
                </a:extLst>
              </a:tr>
              <a:tr h="32004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Petechial Skin Lesions + Polyarthalgia</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4316779"/>
                  </a:ext>
                </a:extLst>
              </a:tr>
              <a:tr h="352157">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Bacteremia + Septic Arthritis + Polyarthralgia</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7057052"/>
                  </a:ext>
                </a:extLst>
              </a:tr>
              <a:tr h="32004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Septic Arthritis + Tenosynovitis + Bursitis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6043486"/>
                  </a:ext>
                </a:extLst>
              </a:tr>
              <a:tr h="32004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Septic Arthritis + Cellulitis + </a:t>
                      </a:r>
                      <a:r>
                        <a:rPr lang="en-US"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Polyarthralgia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156802"/>
                  </a:ext>
                </a:extLst>
              </a:tr>
            </a:tbl>
          </a:graphicData>
        </a:graphic>
      </p:graphicFrame>
      <p:graphicFrame>
        <p:nvGraphicFramePr>
          <p:cNvPr id="9" name="Content Placeholder 8"/>
          <p:cNvGraphicFramePr>
            <a:graphicFrameLocks noGrp="1"/>
          </p:cNvGraphicFramePr>
          <p:nvPr>
            <p:ph idx="10"/>
            <p:extLst/>
          </p:nvPr>
        </p:nvGraphicFramePr>
        <p:xfrm>
          <a:off x="4982983" y="2711219"/>
          <a:ext cx="2909889" cy="2400300"/>
        </p:xfrm>
        <a:graphic>
          <a:graphicData uri="http://schemas.openxmlformats.org/drawingml/2006/table">
            <a:tbl>
              <a:tblPr firstRow="1" firstCol="1" bandRow="1"/>
              <a:tblGrid>
                <a:gridCol w="1670906">
                  <a:extLst>
                    <a:ext uri="{9D8B030D-6E8A-4147-A177-3AD203B41FA5}">
                      <a16:colId xmlns:a16="http://schemas.microsoft.com/office/drawing/2014/main" xmlns="" val="2301918169"/>
                    </a:ext>
                  </a:extLst>
                </a:gridCol>
                <a:gridCol w="433644">
                  <a:extLst>
                    <a:ext uri="{9D8B030D-6E8A-4147-A177-3AD203B41FA5}">
                      <a16:colId xmlns:a16="http://schemas.microsoft.com/office/drawing/2014/main" xmlns="" val="3511026327"/>
                    </a:ext>
                  </a:extLst>
                </a:gridCol>
                <a:gridCol w="805339">
                  <a:extLst>
                    <a:ext uri="{9D8B030D-6E8A-4147-A177-3AD203B41FA5}">
                      <a16:colId xmlns:a16="http://schemas.microsoft.com/office/drawing/2014/main" xmlns="" val="1559219123"/>
                    </a:ext>
                  </a:extLst>
                </a:gridCol>
              </a:tblGrid>
              <a:tr h="17145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9373152"/>
                  </a:ext>
                </a:extLst>
              </a:tr>
              <a:tr h="17145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65.4</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9913200"/>
                  </a:ext>
                </a:extLst>
              </a:tr>
              <a:tr h="3429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Immunosuppressive Therapy</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3449541"/>
                  </a:ext>
                </a:extLst>
              </a:tr>
              <a:tr h="3429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Systemic Lupus Erythematosus (SLE)</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3930395"/>
                  </a:ext>
                </a:extLst>
              </a:tr>
              <a:tr h="17145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Intravenous Drug Use, Past</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75651"/>
                  </a:ext>
                </a:extLst>
              </a:tr>
              <a:tr h="17145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Previous History of GC</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6046510"/>
                  </a:ext>
                </a:extLst>
              </a:tr>
              <a:tr h="17145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Diabetes</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2425781"/>
                  </a:ext>
                </a:extLst>
              </a:tr>
              <a:tr h="17145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Cirrhosis + Alcoholism</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9476437"/>
                  </a:ext>
                </a:extLst>
              </a:tr>
              <a:tr h="34290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Immunosuppressive Therapy + SLE</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6593509"/>
                  </a:ext>
                </a:extLst>
              </a:tr>
              <a:tr h="3429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Cystic Fibrosis + Asthma + Smoker</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37169" marR="37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6861271"/>
                  </a:ext>
                </a:extLst>
              </a:tr>
            </a:tbl>
          </a:graphicData>
        </a:graphic>
      </p:graphicFrame>
      <p:sp>
        <p:nvSpPr>
          <p:cNvPr id="8" name="TextBox 7"/>
          <p:cNvSpPr txBox="1"/>
          <p:nvPr/>
        </p:nvSpPr>
        <p:spPr>
          <a:xfrm>
            <a:off x="1029502" y="1936042"/>
            <a:ext cx="2447286" cy="300082"/>
          </a:xfrm>
          <a:prstGeom prst="rect">
            <a:avLst/>
          </a:prstGeom>
          <a:noFill/>
        </p:spPr>
        <p:txBody>
          <a:bodyPr wrap="square" rtlCol="0">
            <a:spAutoFit/>
          </a:bodyPr>
          <a:lstStyle/>
          <a:p>
            <a:r>
              <a:rPr lang="en-US" sz="1350" dirty="0">
                <a:solidFill>
                  <a:srgbClr val="000000"/>
                </a:solidFill>
                <a:latin typeface="Calibri" panose="020F0502020204030204" pitchFamily="34" charset="0"/>
              </a:rPr>
              <a:t>Reported Clinical Syndromes</a:t>
            </a:r>
          </a:p>
        </p:txBody>
      </p:sp>
      <p:sp>
        <p:nvSpPr>
          <p:cNvPr id="10" name="TextBox 9"/>
          <p:cNvSpPr txBox="1"/>
          <p:nvPr/>
        </p:nvSpPr>
        <p:spPr>
          <a:xfrm>
            <a:off x="5217751" y="2339621"/>
            <a:ext cx="2440349" cy="300082"/>
          </a:xfrm>
          <a:prstGeom prst="rect">
            <a:avLst/>
          </a:prstGeom>
          <a:noFill/>
        </p:spPr>
        <p:txBody>
          <a:bodyPr wrap="square" rtlCol="0">
            <a:spAutoFit/>
          </a:bodyPr>
          <a:lstStyle/>
          <a:p>
            <a:r>
              <a:rPr lang="en-US" sz="1350" dirty="0">
                <a:solidFill>
                  <a:srgbClr val="000000"/>
                </a:solidFill>
                <a:latin typeface="Calibri" panose="020F0502020204030204" pitchFamily="34" charset="0"/>
              </a:rPr>
              <a:t>Reported Underlying Conditions</a:t>
            </a:r>
          </a:p>
        </p:txBody>
      </p:sp>
      <p:sp>
        <p:nvSpPr>
          <p:cNvPr id="2" name="Rectangle 1"/>
          <p:cNvSpPr/>
          <p:nvPr/>
        </p:nvSpPr>
        <p:spPr>
          <a:xfrm>
            <a:off x="1297859" y="625774"/>
            <a:ext cx="4572001" cy="830997"/>
          </a:xfrm>
          <a:prstGeom prst="rect">
            <a:avLst/>
          </a:prstGeom>
        </p:spPr>
        <p:txBody>
          <a:bodyPr>
            <a:spAutoFit/>
          </a:bodyPr>
          <a:lstStyle/>
          <a:p>
            <a:r>
              <a:rPr lang="en-US" sz="2400" dirty="0"/>
              <a:t>Clinical Syndromes and Underlying Conditions (N=26)</a:t>
            </a:r>
            <a:endParaRPr lang="en-US" sz="2400" dirty="0"/>
          </a:p>
        </p:txBody>
      </p:sp>
    </p:spTree>
    <p:extLst>
      <p:ext uri="{BB962C8B-B14F-4D97-AF65-F5344CB8AC3E}">
        <p14:creationId xmlns:p14="http://schemas.microsoft.com/office/powerpoint/2010/main" val="10625761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Disseminated Neisseria Infection/</a:t>
            </a:r>
            <a:r>
              <a:rPr lang="en-US" sz="3600" b="1" dirty="0" err="1" smtClean="0"/>
              <a:t>Eculizumab</a:t>
            </a:r>
            <a:endParaRPr lang="en-US" sz="3600" b="1" dirty="0"/>
          </a:p>
        </p:txBody>
      </p:sp>
      <p:sp>
        <p:nvSpPr>
          <p:cNvPr id="3" name="Content Placeholder 2"/>
          <p:cNvSpPr>
            <a:spLocks noGrp="1"/>
          </p:cNvSpPr>
          <p:nvPr>
            <p:ph idx="1"/>
          </p:nvPr>
        </p:nvSpPr>
        <p:spPr/>
        <p:txBody>
          <a:bodyPr>
            <a:normAutofit fontScale="92500" lnSpcReduction="20000"/>
          </a:bodyPr>
          <a:lstStyle/>
          <a:p>
            <a:r>
              <a:rPr lang="en-US" sz="2600" dirty="0" smtClean="0"/>
              <a:t>Persons with terminal complement deficiencies have an increased risk of severe complications with encapsulated bacteria (Neisseria)</a:t>
            </a:r>
          </a:p>
          <a:p>
            <a:r>
              <a:rPr lang="en-US" sz="2600" dirty="0" err="1" smtClean="0"/>
              <a:t>Eculizumab</a:t>
            </a:r>
            <a:r>
              <a:rPr lang="en-US" sz="2600" dirty="0" smtClean="0"/>
              <a:t>- recombinant, monoclonal C5 antibody approved for diseases associated with dysregulation of complement activation (Paroxysmal nocturnal hemoglobinuria, aplastic anemia)</a:t>
            </a:r>
          </a:p>
          <a:p>
            <a:r>
              <a:rPr lang="en-US" sz="2600" dirty="0" smtClean="0"/>
              <a:t>Associated with 1000-2000 x of meningococcal disease (</a:t>
            </a:r>
            <a:r>
              <a:rPr lang="en-US" sz="2600" dirty="0" err="1" smtClean="0"/>
              <a:t>Menactra</a:t>
            </a:r>
            <a:r>
              <a:rPr lang="en-US" sz="2600" dirty="0" smtClean="0"/>
              <a:t>)</a:t>
            </a:r>
          </a:p>
          <a:p>
            <a:r>
              <a:rPr lang="en-US" sz="2600" dirty="0" smtClean="0"/>
              <a:t>Several case reports of DGI Infection associated with </a:t>
            </a:r>
            <a:r>
              <a:rPr lang="en-US" sz="2600" dirty="0" err="1" smtClean="0"/>
              <a:t>eculizumab</a:t>
            </a:r>
            <a:endParaRPr lang="en-US" sz="2600" dirty="0" smtClean="0"/>
          </a:p>
          <a:p>
            <a:r>
              <a:rPr lang="en-US" sz="2600" dirty="0" smtClean="0"/>
              <a:t>Ongoing analysis of FDA adverse event reporting system (9 cases)</a:t>
            </a:r>
          </a:p>
          <a:p>
            <a:endParaRPr lang="en-US" dirty="0"/>
          </a:p>
        </p:txBody>
      </p:sp>
      <p:sp>
        <p:nvSpPr>
          <p:cNvPr id="4" name="TextBox 3"/>
          <p:cNvSpPr txBox="1"/>
          <p:nvPr/>
        </p:nvSpPr>
        <p:spPr>
          <a:xfrm>
            <a:off x="6024061" y="6176963"/>
            <a:ext cx="3119939" cy="248209"/>
          </a:xfrm>
          <a:prstGeom prst="rect">
            <a:avLst/>
          </a:prstGeom>
          <a:noFill/>
        </p:spPr>
        <p:txBody>
          <a:bodyPr wrap="square" rtlCol="0">
            <a:spAutoFit/>
          </a:bodyPr>
          <a:lstStyle/>
          <a:p>
            <a:r>
              <a:rPr lang="en-US" sz="1013" dirty="0" err="1"/>
              <a:t>Glessing</a:t>
            </a:r>
            <a:r>
              <a:rPr lang="en-US" sz="1013" dirty="0"/>
              <a:t> 2012, </a:t>
            </a:r>
            <a:r>
              <a:rPr lang="en-US" sz="1013" dirty="0" err="1"/>
              <a:t>Hublikar</a:t>
            </a:r>
            <a:r>
              <a:rPr lang="en-US" sz="1013" dirty="0"/>
              <a:t> S, </a:t>
            </a:r>
            <a:r>
              <a:rPr lang="en-US" sz="1013" dirty="0" err="1"/>
              <a:t>Khandelwal</a:t>
            </a:r>
            <a:r>
              <a:rPr lang="en-US" sz="1013" dirty="0"/>
              <a:t> 2017</a:t>
            </a:r>
          </a:p>
        </p:txBody>
      </p:sp>
    </p:spTree>
    <p:extLst>
      <p:ext uri="{BB962C8B-B14F-4D97-AF65-F5344CB8AC3E}">
        <p14:creationId xmlns:p14="http://schemas.microsoft.com/office/powerpoint/2010/main" val="889257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4281" y="3242681"/>
            <a:ext cx="4062316" cy="1015663"/>
          </a:xfrm>
          <a:prstGeom prst="rect">
            <a:avLst/>
          </a:prstGeom>
          <a:noFill/>
        </p:spPr>
        <p:txBody>
          <a:bodyPr wrap="square" rtlCol="0">
            <a:spAutoFit/>
          </a:bodyPr>
          <a:lstStyle/>
          <a:p>
            <a:r>
              <a:rPr lang="en-US" sz="2100" b="1" dirty="0"/>
              <a:t>Antimicrobial resistance challenges</a:t>
            </a:r>
          </a:p>
          <a:p>
            <a:r>
              <a:rPr lang="en-US" dirty="0"/>
              <a:t>	</a:t>
            </a:r>
          </a:p>
        </p:txBody>
      </p:sp>
    </p:spTree>
    <p:extLst>
      <p:ext uri="{BB962C8B-B14F-4D97-AF65-F5344CB8AC3E}">
        <p14:creationId xmlns:p14="http://schemas.microsoft.com/office/powerpoint/2010/main" val="3544634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67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Outline</a:t>
            </a:r>
            <a:endParaRPr lang="en-US" sz="4000" b="1" dirty="0"/>
          </a:p>
        </p:txBody>
      </p:sp>
      <p:sp>
        <p:nvSpPr>
          <p:cNvPr id="3" name="Content Placeholder 2"/>
          <p:cNvSpPr>
            <a:spLocks noGrp="1"/>
          </p:cNvSpPr>
          <p:nvPr>
            <p:ph idx="1"/>
          </p:nvPr>
        </p:nvSpPr>
        <p:spPr/>
        <p:txBody>
          <a:bodyPr>
            <a:normAutofit/>
          </a:bodyPr>
          <a:lstStyle/>
          <a:p>
            <a:r>
              <a:rPr lang="en-US" sz="2400" dirty="0"/>
              <a:t>GC Epidemiology</a:t>
            </a:r>
          </a:p>
          <a:p>
            <a:r>
              <a:rPr lang="en-US" sz="2400" dirty="0"/>
              <a:t>Screening/Clinical Manifestations</a:t>
            </a:r>
          </a:p>
          <a:p>
            <a:r>
              <a:rPr lang="en-US" sz="2400" dirty="0"/>
              <a:t>Antimicrobial Resistance challenges</a:t>
            </a:r>
          </a:p>
          <a:p>
            <a:r>
              <a:rPr lang="en-US" sz="2400" dirty="0"/>
              <a:t>Treatment Optimization</a:t>
            </a:r>
          </a:p>
        </p:txBody>
      </p:sp>
    </p:spTree>
    <p:extLst>
      <p:ext uri="{BB962C8B-B14F-4D97-AF65-F5344CB8AC3E}">
        <p14:creationId xmlns:p14="http://schemas.microsoft.com/office/powerpoint/2010/main" val="3800629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004" y="2267420"/>
            <a:ext cx="811441" cy="253916"/>
          </a:xfrm>
          <a:prstGeom prst="rect">
            <a:avLst/>
          </a:prstGeom>
          <a:noFill/>
        </p:spPr>
        <p:txBody>
          <a:bodyPr wrap="none" rtlCol="0">
            <a:spAutoFit/>
          </a:bodyPr>
          <a:lstStyle/>
          <a:p>
            <a:r>
              <a:rPr lang="en-US" sz="1050" b="1" dirty="0">
                <a:solidFill>
                  <a:schemeClr val="accent4">
                    <a:lumMod val="50000"/>
                  </a:schemeClr>
                </a:solidFill>
              </a:rPr>
              <a:t>Percentage</a:t>
            </a:r>
            <a:endParaRPr lang="en-US" sz="1050" b="1" dirty="0">
              <a:solidFill>
                <a:schemeClr val="accent4">
                  <a:lumMod val="50000"/>
                </a:schemeClr>
              </a:solidFill>
            </a:endParaRPr>
          </a:p>
        </p:txBody>
      </p:sp>
      <p:sp>
        <p:nvSpPr>
          <p:cNvPr id="5" name="TextBox 4"/>
          <p:cNvSpPr txBox="1"/>
          <p:nvPr/>
        </p:nvSpPr>
        <p:spPr>
          <a:xfrm>
            <a:off x="4068279" y="5377332"/>
            <a:ext cx="436338" cy="253916"/>
          </a:xfrm>
          <a:prstGeom prst="rect">
            <a:avLst/>
          </a:prstGeom>
          <a:noFill/>
        </p:spPr>
        <p:txBody>
          <a:bodyPr wrap="none" rtlCol="0">
            <a:spAutoFit/>
          </a:bodyPr>
          <a:lstStyle/>
          <a:p>
            <a:r>
              <a:rPr lang="en-US" sz="1050" b="1" dirty="0">
                <a:solidFill>
                  <a:schemeClr val="accent4">
                    <a:lumMod val="50000"/>
                  </a:schemeClr>
                </a:solidFill>
              </a:rPr>
              <a:t>Year</a:t>
            </a:r>
            <a:endParaRPr lang="en-US" sz="900" b="1" dirty="0">
              <a:solidFill>
                <a:schemeClr val="accent4">
                  <a:lumMod val="50000"/>
                </a:schemeClr>
              </a:solidFill>
            </a:endParaRPr>
          </a:p>
        </p:txBody>
      </p:sp>
      <p:sp>
        <p:nvSpPr>
          <p:cNvPr id="7" name="Title 6"/>
          <p:cNvSpPr>
            <a:spLocks noGrp="1"/>
          </p:cNvSpPr>
          <p:nvPr>
            <p:ph type="title"/>
          </p:nvPr>
        </p:nvSpPr>
        <p:spPr>
          <a:xfrm>
            <a:off x="278606" y="1590761"/>
            <a:ext cx="8238861" cy="857250"/>
          </a:xfrm>
        </p:spPr>
        <p:txBody>
          <a:bodyPr>
            <a:normAutofit fontScale="90000"/>
          </a:bodyPr>
          <a:lstStyle/>
          <a:p>
            <a:r>
              <a:rPr lang="en-US" sz="1800" dirty="0">
                <a:solidFill>
                  <a:schemeClr val="tx1"/>
                </a:solidFill>
              </a:rPr>
              <a:t>Trends in Fluoroquinolone, </a:t>
            </a:r>
            <a:r>
              <a:rPr lang="en-US" sz="1800" dirty="0">
                <a:solidFill>
                  <a:schemeClr val="tx1"/>
                </a:solidFill>
              </a:rPr>
              <a:t>Tetracycline, </a:t>
            </a:r>
            <a:r>
              <a:rPr lang="en-US" sz="1800" dirty="0">
                <a:solidFill>
                  <a:schemeClr val="tx1"/>
                </a:solidFill>
              </a:rPr>
              <a:t>or Penicillin Resistance and Elevated MICs for </a:t>
            </a:r>
            <a:r>
              <a:rPr lang="en-US" sz="1800" dirty="0" err="1">
                <a:solidFill>
                  <a:schemeClr val="tx1"/>
                </a:solidFill>
              </a:rPr>
              <a:t>Cefixime</a:t>
            </a:r>
            <a:r>
              <a:rPr lang="en-US" sz="1800" dirty="0">
                <a:solidFill>
                  <a:schemeClr val="tx1"/>
                </a:solidFill>
              </a:rPr>
              <a:t>, Ceftriaxone, and Azithromycin </a:t>
            </a:r>
            <a:r>
              <a:rPr lang="en-US" sz="1800" dirty="0">
                <a:solidFill>
                  <a:schemeClr val="tx1"/>
                </a:solidFill>
              </a:rPr>
              <a:t>by Year — </a:t>
            </a:r>
            <a:r>
              <a:rPr lang="en-US" sz="1800" dirty="0">
                <a:solidFill>
                  <a:schemeClr val="tx1"/>
                </a:solidFill>
              </a:rPr>
              <a:t>GISP, 2000–2017* </a:t>
            </a:r>
            <a:r>
              <a:rPr lang="en-US" sz="3000" dirty="0">
                <a:solidFill>
                  <a:schemeClr val="tx1"/>
                </a:solidFill>
              </a:rPr>
              <a:t/>
            </a:r>
            <a:br>
              <a:rPr lang="en-US" sz="3000" dirty="0">
                <a:solidFill>
                  <a:schemeClr val="tx1"/>
                </a:solidFill>
              </a:rPr>
            </a:br>
            <a:endParaRPr lang="en-US" dirty="0">
              <a:solidFill>
                <a:schemeClr val="tx1"/>
              </a:solidFill>
            </a:endParaRPr>
          </a:p>
        </p:txBody>
      </p:sp>
      <p:sp>
        <p:nvSpPr>
          <p:cNvPr id="10" name="TextBox 9"/>
          <p:cNvSpPr txBox="1"/>
          <p:nvPr/>
        </p:nvSpPr>
        <p:spPr>
          <a:xfrm>
            <a:off x="7517212" y="2781337"/>
            <a:ext cx="1334417" cy="300082"/>
          </a:xfrm>
          <a:prstGeom prst="rect">
            <a:avLst/>
          </a:prstGeom>
          <a:noFill/>
        </p:spPr>
        <p:txBody>
          <a:bodyPr wrap="square" rtlCol="0">
            <a:spAutoFit/>
          </a:bodyPr>
          <a:lstStyle/>
          <a:p>
            <a:r>
              <a:rPr lang="en-US" sz="1350" b="1" dirty="0">
                <a:latin typeface="Calibri" panose="020F0502020204030204" pitchFamily="34" charset="0"/>
              </a:rPr>
              <a:t>Ciprofloxacin-R</a:t>
            </a:r>
          </a:p>
        </p:txBody>
      </p:sp>
      <p:sp>
        <p:nvSpPr>
          <p:cNvPr id="11" name="TextBox 10"/>
          <p:cNvSpPr txBox="1"/>
          <p:nvPr/>
        </p:nvSpPr>
        <p:spPr>
          <a:xfrm>
            <a:off x="7568581" y="3204922"/>
            <a:ext cx="1334417" cy="300082"/>
          </a:xfrm>
          <a:prstGeom prst="rect">
            <a:avLst/>
          </a:prstGeom>
          <a:noFill/>
        </p:spPr>
        <p:txBody>
          <a:bodyPr wrap="square" rtlCol="0">
            <a:spAutoFit/>
          </a:bodyPr>
          <a:lstStyle/>
          <a:p>
            <a:r>
              <a:rPr lang="en-US" sz="1350" b="1" dirty="0">
                <a:latin typeface="Calibri" panose="020F0502020204030204" pitchFamily="34" charset="0"/>
              </a:rPr>
              <a:t>Tetracycline-R</a:t>
            </a:r>
          </a:p>
        </p:txBody>
      </p:sp>
      <p:sp>
        <p:nvSpPr>
          <p:cNvPr id="13" name="TextBox 12"/>
          <p:cNvSpPr txBox="1"/>
          <p:nvPr/>
        </p:nvSpPr>
        <p:spPr>
          <a:xfrm>
            <a:off x="7554930" y="3847673"/>
            <a:ext cx="1334417" cy="300082"/>
          </a:xfrm>
          <a:prstGeom prst="rect">
            <a:avLst/>
          </a:prstGeom>
          <a:noFill/>
        </p:spPr>
        <p:txBody>
          <a:bodyPr wrap="square" rtlCol="0">
            <a:spAutoFit/>
          </a:bodyPr>
          <a:lstStyle/>
          <a:p>
            <a:r>
              <a:rPr lang="en-US" sz="1350" b="1" dirty="0">
                <a:latin typeface="Calibri" panose="020F0502020204030204" pitchFamily="34" charset="0"/>
              </a:rPr>
              <a:t>Penicillin-R</a:t>
            </a:r>
          </a:p>
        </p:txBody>
      </p:sp>
      <p:sp>
        <p:nvSpPr>
          <p:cNvPr id="14" name="TextBox 13"/>
          <p:cNvSpPr txBox="1"/>
          <p:nvPr/>
        </p:nvSpPr>
        <p:spPr>
          <a:xfrm>
            <a:off x="51160" y="5707620"/>
            <a:ext cx="8285813" cy="215444"/>
          </a:xfrm>
          <a:prstGeom prst="rect">
            <a:avLst/>
          </a:prstGeom>
          <a:noFill/>
        </p:spPr>
        <p:txBody>
          <a:bodyPr wrap="square" rtlCol="0">
            <a:spAutoFit/>
          </a:bodyPr>
          <a:lstStyle/>
          <a:p>
            <a:r>
              <a:rPr lang="en-US" sz="800" b="1" dirty="0">
                <a:solidFill>
                  <a:srgbClr val="000000"/>
                </a:solidFill>
              </a:rPr>
              <a:t>*2017 data are preliminary as of 12/20/17 and report data collected during Jan-June, 2017</a:t>
            </a:r>
            <a:endParaRPr lang="en-US" sz="800" dirty="0">
              <a:solidFill>
                <a:srgbClr val="000000"/>
              </a:solidFill>
            </a:endParaRPr>
          </a:p>
        </p:txBody>
      </p:sp>
      <p:graphicFrame>
        <p:nvGraphicFramePr>
          <p:cNvPr id="12" name="Chart 11"/>
          <p:cNvGraphicFramePr>
            <a:graphicFrameLocks/>
          </p:cNvGraphicFramePr>
          <p:nvPr>
            <p:extLst/>
          </p:nvPr>
        </p:nvGraphicFramePr>
        <p:xfrm>
          <a:off x="619131" y="2512471"/>
          <a:ext cx="7190453" cy="286486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6216947" y="4568460"/>
            <a:ext cx="2154892" cy="507831"/>
          </a:xfrm>
          <a:prstGeom prst="rect">
            <a:avLst/>
          </a:prstGeom>
          <a:noFill/>
        </p:spPr>
        <p:txBody>
          <a:bodyPr wrap="square" rtlCol="0">
            <a:spAutoFit/>
          </a:bodyPr>
          <a:lstStyle/>
          <a:p>
            <a:r>
              <a:rPr lang="en-US" sz="1350" b="1" dirty="0">
                <a:latin typeface="Calibri" panose="020F0502020204030204" pitchFamily="34" charset="0"/>
              </a:rPr>
              <a:t>Azithromycin-elevated</a:t>
            </a:r>
            <a:r>
              <a:rPr lang="en-US" sz="1350" b="1" dirty="0">
                <a:solidFill>
                  <a:schemeClr val="accent4">
                    <a:lumMod val="50000"/>
                  </a:schemeClr>
                </a:solidFill>
                <a:latin typeface="Calibri" panose="020F0502020204030204" pitchFamily="34" charset="0"/>
              </a:rPr>
              <a:t> </a:t>
            </a:r>
            <a:r>
              <a:rPr lang="en-US" sz="1350" b="1" dirty="0">
                <a:latin typeface="Calibri" panose="020F0502020204030204" pitchFamily="34" charset="0"/>
              </a:rPr>
              <a:t>MICs</a:t>
            </a:r>
          </a:p>
        </p:txBody>
      </p:sp>
      <p:sp>
        <p:nvSpPr>
          <p:cNvPr id="16" name="TextBox 15"/>
          <p:cNvSpPr txBox="1"/>
          <p:nvPr/>
        </p:nvSpPr>
        <p:spPr>
          <a:xfrm>
            <a:off x="3827573" y="4770045"/>
            <a:ext cx="2154892" cy="300082"/>
          </a:xfrm>
          <a:prstGeom prst="rect">
            <a:avLst/>
          </a:prstGeom>
          <a:noFill/>
        </p:spPr>
        <p:txBody>
          <a:bodyPr wrap="square" rtlCol="0">
            <a:spAutoFit/>
          </a:bodyPr>
          <a:lstStyle/>
          <a:p>
            <a:r>
              <a:rPr lang="en-US" sz="1350" b="1" dirty="0" err="1">
                <a:latin typeface="Calibri" panose="020F0502020204030204" pitchFamily="34" charset="0"/>
              </a:rPr>
              <a:t>Cefixime</a:t>
            </a:r>
            <a:r>
              <a:rPr lang="en-US" sz="1350" b="1" dirty="0">
                <a:latin typeface="Calibri" panose="020F0502020204030204" pitchFamily="34" charset="0"/>
              </a:rPr>
              <a:t>-elevated MICs</a:t>
            </a:r>
          </a:p>
        </p:txBody>
      </p:sp>
      <p:sp>
        <p:nvSpPr>
          <p:cNvPr id="17" name="TextBox 16"/>
          <p:cNvSpPr txBox="1"/>
          <p:nvPr/>
        </p:nvSpPr>
        <p:spPr>
          <a:xfrm>
            <a:off x="7106975" y="4908544"/>
            <a:ext cx="2154892" cy="300082"/>
          </a:xfrm>
          <a:prstGeom prst="rect">
            <a:avLst/>
          </a:prstGeom>
          <a:noFill/>
        </p:spPr>
        <p:txBody>
          <a:bodyPr wrap="square" rtlCol="0">
            <a:spAutoFit/>
          </a:bodyPr>
          <a:lstStyle/>
          <a:p>
            <a:r>
              <a:rPr lang="en-US" sz="1350" b="1" dirty="0">
                <a:latin typeface="Calibri" panose="020F0502020204030204" pitchFamily="34" charset="0"/>
              </a:rPr>
              <a:t>Ceftriaxone-elevated</a:t>
            </a:r>
            <a:r>
              <a:rPr lang="en-US" sz="1350" b="1" dirty="0">
                <a:solidFill>
                  <a:schemeClr val="accent4">
                    <a:lumMod val="50000"/>
                  </a:schemeClr>
                </a:solidFill>
                <a:latin typeface="Calibri" panose="020F0502020204030204" pitchFamily="34" charset="0"/>
              </a:rPr>
              <a:t> </a:t>
            </a:r>
            <a:r>
              <a:rPr lang="en-US" sz="1350" b="1" dirty="0">
                <a:latin typeface="Calibri" panose="020F0502020204030204" pitchFamily="34" charset="0"/>
              </a:rPr>
              <a:t>MICs</a:t>
            </a:r>
          </a:p>
        </p:txBody>
      </p:sp>
    </p:spTree>
    <p:extLst>
      <p:ext uri="{BB962C8B-B14F-4D97-AF65-F5344CB8AC3E}">
        <p14:creationId xmlns:p14="http://schemas.microsoft.com/office/powerpoint/2010/main" val="195433240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718"/>
            <a:ext cx="8229600" cy="655955"/>
          </a:xfrm>
        </p:spPr>
        <p:txBody>
          <a:bodyPr/>
          <a:lstStyle/>
          <a:p>
            <a:pPr>
              <a:lnSpc>
                <a:spcPts val="2100"/>
              </a:lnSpc>
            </a:pPr>
            <a:r>
              <a:rPr lang="en-US" sz="1800" dirty="0">
                <a:solidFill>
                  <a:schemeClr val="tx1"/>
                </a:solidFill>
              </a:rPr>
              <a:t>Percentage </a:t>
            </a:r>
            <a:r>
              <a:rPr lang="en-US" sz="1800" dirty="0">
                <a:solidFill>
                  <a:schemeClr val="tx1"/>
                </a:solidFill>
              </a:rPr>
              <a:t>of Isolates with Elevated Ceftriaxone </a:t>
            </a:r>
            <a:r>
              <a:rPr lang="en-US" sz="1800" dirty="0">
                <a:solidFill>
                  <a:schemeClr val="tx1"/>
                </a:solidFill>
              </a:rPr>
              <a:t>MICs</a:t>
            </a:r>
            <a:r>
              <a:rPr lang="en-US" sz="1800" dirty="0">
                <a:solidFill>
                  <a:schemeClr val="tx1"/>
                </a:solidFill>
              </a:rPr>
              <a:t>, Elevated </a:t>
            </a:r>
            <a:r>
              <a:rPr lang="en-US" sz="1800" dirty="0" err="1">
                <a:solidFill>
                  <a:schemeClr val="tx1"/>
                </a:solidFill>
              </a:rPr>
              <a:t>Cefixime</a:t>
            </a:r>
            <a:r>
              <a:rPr lang="en-US" sz="1800" dirty="0">
                <a:solidFill>
                  <a:schemeClr val="tx1"/>
                </a:solidFill>
              </a:rPr>
              <a:t> MICs, and </a:t>
            </a:r>
            <a:r>
              <a:rPr lang="en-US" sz="1800" dirty="0">
                <a:solidFill>
                  <a:schemeClr val="tx1"/>
                </a:solidFill>
              </a:rPr>
              <a:t>Elevated Azithromycin MICs, </a:t>
            </a:r>
            <a:r>
              <a:rPr lang="en-US" sz="1800" dirty="0">
                <a:solidFill>
                  <a:schemeClr val="tx1"/>
                </a:solidFill>
              </a:rPr>
              <a:t>GISP, </a:t>
            </a:r>
            <a:r>
              <a:rPr lang="en-US" sz="1800" dirty="0">
                <a:solidFill>
                  <a:schemeClr val="tx1"/>
                </a:solidFill>
              </a:rPr>
              <a:t>2006–2017*</a:t>
            </a:r>
            <a:endParaRPr lang="en-US" sz="1800" dirty="0">
              <a:solidFill>
                <a:schemeClr val="tx1"/>
              </a:solidFill>
            </a:endParaRPr>
          </a:p>
        </p:txBody>
      </p:sp>
      <p:sp>
        <p:nvSpPr>
          <p:cNvPr id="6" name="TextBox 5"/>
          <p:cNvSpPr txBox="1"/>
          <p:nvPr/>
        </p:nvSpPr>
        <p:spPr>
          <a:xfrm>
            <a:off x="203479" y="2078125"/>
            <a:ext cx="1597688" cy="300082"/>
          </a:xfrm>
          <a:prstGeom prst="rect">
            <a:avLst/>
          </a:prstGeom>
          <a:noFill/>
        </p:spPr>
        <p:txBody>
          <a:bodyPr wrap="square" rtlCol="0">
            <a:spAutoFit/>
          </a:bodyPr>
          <a:lstStyle/>
          <a:p>
            <a:r>
              <a:rPr lang="en-US" sz="1350" dirty="0">
                <a:latin typeface="Calibri" panose="020F0502020204030204" pitchFamily="34" charset="0"/>
              </a:rPr>
              <a:t>Percentage</a:t>
            </a:r>
          </a:p>
        </p:txBody>
      </p:sp>
      <p:sp>
        <p:nvSpPr>
          <p:cNvPr id="7" name="TextBox 1"/>
          <p:cNvSpPr txBox="1"/>
          <p:nvPr/>
        </p:nvSpPr>
        <p:spPr>
          <a:xfrm>
            <a:off x="7507995" y="2844867"/>
            <a:ext cx="68580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latin typeface="Calibri" panose="020F0502020204030204" pitchFamily="34" charset="0"/>
              </a:rPr>
              <a:t>3.6%</a:t>
            </a:r>
          </a:p>
          <a:p>
            <a:pPr algn="ctr"/>
            <a:r>
              <a:rPr lang="en-US" sz="1200" dirty="0">
                <a:solidFill>
                  <a:srgbClr val="000000"/>
                </a:solidFill>
                <a:latin typeface="Calibri" panose="020F0502020204030204" pitchFamily="34" charset="0"/>
              </a:rPr>
              <a:t>N=190</a:t>
            </a:r>
          </a:p>
        </p:txBody>
      </p:sp>
      <p:graphicFrame>
        <p:nvGraphicFramePr>
          <p:cNvPr id="8" name="Chart 7"/>
          <p:cNvGraphicFramePr>
            <a:graphicFrameLocks/>
          </p:cNvGraphicFramePr>
          <p:nvPr>
            <p:extLst/>
          </p:nvPr>
        </p:nvGraphicFramePr>
        <p:xfrm>
          <a:off x="457200" y="2470702"/>
          <a:ext cx="8229600" cy="29061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8163499" y="2334636"/>
            <a:ext cx="68580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latin typeface="Calibri" panose="020F0502020204030204" pitchFamily="34" charset="0"/>
              </a:rPr>
              <a:t>4.5%</a:t>
            </a:r>
          </a:p>
          <a:p>
            <a:pPr algn="ctr"/>
            <a:r>
              <a:rPr lang="en-US" sz="1200" dirty="0">
                <a:solidFill>
                  <a:srgbClr val="000000"/>
                </a:solidFill>
                <a:latin typeface="Calibri" panose="020F0502020204030204" pitchFamily="34" charset="0"/>
              </a:rPr>
              <a:t>N=118</a:t>
            </a:r>
          </a:p>
        </p:txBody>
      </p:sp>
      <p:sp>
        <p:nvSpPr>
          <p:cNvPr id="9" name="TextBox 8"/>
          <p:cNvSpPr txBox="1"/>
          <p:nvPr/>
        </p:nvSpPr>
        <p:spPr>
          <a:xfrm>
            <a:off x="52330" y="5681383"/>
            <a:ext cx="8285813" cy="338554"/>
          </a:xfrm>
          <a:prstGeom prst="rect">
            <a:avLst/>
          </a:prstGeom>
          <a:noFill/>
        </p:spPr>
        <p:txBody>
          <a:bodyPr wrap="square" rtlCol="0">
            <a:spAutoFit/>
          </a:bodyPr>
          <a:lstStyle/>
          <a:p>
            <a:r>
              <a:rPr lang="en-US" sz="800" b="1" dirty="0">
                <a:solidFill>
                  <a:srgbClr val="000000"/>
                </a:solidFill>
              </a:rPr>
              <a:t>*2017 data are </a:t>
            </a:r>
            <a:r>
              <a:rPr lang="en-US" sz="800" b="1" dirty="0" smtClean="0">
                <a:solidFill>
                  <a:srgbClr val="000000"/>
                </a:solidFill>
              </a:rPr>
              <a:t>preliminary</a:t>
            </a:r>
            <a:endParaRPr lang="en-US" sz="788" b="1" dirty="0">
              <a:solidFill>
                <a:srgbClr val="000000"/>
              </a:solidFill>
              <a:latin typeface="Arial" panose="020B0604020202020204" pitchFamily="34" charset="0"/>
              <a:cs typeface="Arial" panose="020B0604020202020204" pitchFamily="34" charset="0"/>
            </a:endParaRPr>
          </a:p>
          <a:p>
            <a:endParaRPr lang="en-US" sz="800" dirty="0">
              <a:solidFill>
                <a:srgbClr val="000000"/>
              </a:solidFill>
            </a:endParaRPr>
          </a:p>
        </p:txBody>
      </p:sp>
    </p:spTree>
    <p:extLst>
      <p:ext uri="{BB962C8B-B14F-4D97-AF65-F5344CB8AC3E}">
        <p14:creationId xmlns:p14="http://schemas.microsoft.com/office/powerpoint/2010/main" val="6381964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tx1"/>
                </a:solidFill>
              </a:rPr>
              <a:t>Percentage of Isolates with Elevated Azithromycin MICs by Sex of Sex Partner, GISP, </a:t>
            </a:r>
            <a:r>
              <a:rPr lang="en-US" sz="1800" dirty="0">
                <a:solidFill>
                  <a:schemeClr val="tx1"/>
                </a:solidFill>
              </a:rPr>
              <a:t>1993–2017*</a:t>
            </a:r>
            <a:endParaRPr lang="en-US" sz="1800" dirty="0">
              <a:solidFill>
                <a:schemeClr val="tx1"/>
              </a:solidFill>
            </a:endParaRPr>
          </a:p>
        </p:txBody>
      </p:sp>
      <p:sp>
        <p:nvSpPr>
          <p:cNvPr id="9" name="TextBox 8"/>
          <p:cNvSpPr txBox="1"/>
          <p:nvPr/>
        </p:nvSpPr>
        <p:spPr>
          <a:xfrm>
            <a:off x="7340713" y="3913880"/>
            <a:ext cx="1301367" cy="507831"/>
          </a:xfrm>
          <a:prstGeom prst="rect">
            <a:avLst/>
          </a:prstGeom>
          <a:noFill/>
        </p:spPr>
        <p:txBody>
          <a:bodyPr wrap="square" rtlCol="0">
            <a:spAutoFit/>
          </a:bodyPr>
          <a:lstStyle/>
          <a:p>
            <a:r>
              <a:rPr lang="en-US" sz="1350" b="1" dirty="0" err="1">
                <a:solidFill>
                  <a:srgbClr val="008000"/>
                </a:solidFill>
                <a:latin typeface="Calibri" panose="020F0502020204030204" pitchFamily="34" charset="0"/>
              </a:rPr>
              <a:t>MSW</a:t>
            </a:r>
            <a:r>
              <a:rPr lang="en-US" sz="1350" b="1" dirty="0">
                <a:solidFill>
                  <a:srgbClr val="008000"/>
                </a:solidFill>
                <a:latin typeface="Calibri" panose="020F0502020204030204" pitchFamily="34" charset="0"/>
              </a:rPr>
              <a:t> only: 3.0%</a:t>
            </a:r>
          </a:p>
        </p:txBody>
      </p:sp>
      <p:sp>
        <p:nvSpPr>
          <p:cNvPr id="10" name="TextBox 9"/>
          <p:cNvSpPr txBox="1"/>
          <p:nvPr/>
        </p:nvSpPr>
        <p:spPr>
          <a:xfrm>
            <a:off x="7251726" y="2910248"/>
            <a:ext cx="1076899" cy="300082"/>
          </a:xfrm>
          <a:prstGeom prst="rect">
            <a:avLst/>
          </a:prstGeom>
          <a:noFill/>
        </p:spPr>
        <p:txBody>
          <a:bodyPr wrap="square" rtlCol="0">
            <a:spAutoFit/>
          </a:bodyPr>
          <a:lstStyle/>
          <a:p>
            <a:r>
              <a:rPr lang="en-US" sz="1350" b="1" dirty="0" err="1">
                <a:solidFill>
                  <a:srgbClr val="000000"/>
                </a:solidFill>
                <a:latin typeface="Calibri" panose="020F0502020204030204" pitchFamily="34" charset="0"/>
              </a:rPr>
              <a:t>MSM</a:t>
            </a:r>
            <a:r>
              <a:rPr lang="en-US" sz="1350" b="1" dirty="0">
                <a:solidFill>
                  <a:srgbClr val="000000"/>
                </a:solidFill>
                <a:latin typeface="Calibri" panose="020F0502020204030204" pitchFamily="34" charset="0"/>
              </a:rPr>
              <a:t>: 7.0%</a:t>
            </a:r>
          </a:p>
        </p:txBody>
      </p:sp>
      <p:sp>
        <p:nvSpPr>
          <p:cNvPr id="12" name="TextBox 11"/>
          <p:cNvSpPr txBox="1"/>
          <p:nvPr/>
        </p:nvSpPr>
        <p:spPr>
          <a:xfrm>
            <a:off x="180350" y="2102660"/>
            <a:ext cx="1597688" cy="300082"/>
          </a:xfrm>
          <a:prstGeom prst="rect">
            <a:avLst/>
          </a:prstGeom>
          <a:noFill/>
        </p:spPr>
        <p:txBody>
          <a:bodyPr wrap="square" rtlCol="0">
            <a:spAutoFit/>
          </a:bodyPr>
          <a:lstStyle/>
          <a:p>
            <a:r>
              <a:rPr lang="en-US" sz="1350" dirty="0">
                <a:latin typeface="Calibri" panose="020F0502020204030204" pitchFamily="34" charset="0"/>
              </a:rPr>
              <a:t>Percentage</a:t>
            </a:r>
          </a:p>
        </p:txBody>
      </p:sp>
      <p:cxnSp>
        <p:nvCxnSpPr>
          <p:cNvPr id="4" name="Straight Arrow Connector 3"/>
          <p:cNvCxnSpPr/>
          <p:nvPr/>
        </p:nvCxnSpPr>
        <p:spPr>
          <a:xfrm>
            <a:off x="4792011" y="3100076"/>
            <a:ext cx="0" cy="18798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18452" y="2056326"/>
            <a:ext cx="2404042" cy="992579"/>
          </a:xfrm>
          <a:prstGeom prst="rect">
            <a:avLst/>
          </a:prstGeom>
          <a:noFill/>
        </p:spPr>
        <p:txBody>
          <a:bodyPr wrap="square" rtlCol="0">
            <a:spAutoFit/>
          </a:bodyPr>
          <a:lstStyle/>
          <a:p>
            <a:pPr algn="ctr"/>
            <a:r>
              <a:rPr lang="en-US" sz="1350" b="1" dirty="0">
                <a:latin typeface="Calibri" panose="020F0502020204030204" pitchFamily="34" charset="0"/>
              </a:rPr>
              <a:t>Change in definition of elevated MICs from</a:t>
            </a:r>
          </a:p>
          <a:p>
            <a:pPr algn="ctr"/>
            <a:r>
              <a:rPr lang="en-US" sz="1350" b="1" dirty="0">
                <a:latin typeface="Calibri" panose="020F0502020204030204" pitchFamily="34" charset="0"/>
              </a:rPr>
              <a:t> ≥1 </a:t>
            </a:r>
            <a:r>
              <a:rPr lang="el-GR" sz="1350" b="1" dirty="0">
                <a:latin typeface="Calibri" panose="020F0502020204030204" pitchFamily="34" charset="0"/>
              </a:rPr>
              <a:t>μ</a:t>
            </a:r>
            <a:r>
              <a:rPr lang="en-US" sz="1350" b="1" dirty="0">
                <a:latin typeface="Calibri" panose="020F0502020204030204" pitchFamily="34" charset="0"/>
              </a:rPr>
              <a:t>g/ml  </a:t>
            </a:r>
            <a:r>
              <a:rPr lang="en-US" sz="1350" b="1" dirty="0">
                <a:latin typeface="Calibri" panose="020F0502020204030204" pitchFamily="34" charset="0"/>
              </a:rPr>
              <a:t>to ≥2 </a:t>
            </a:r>
            <a:r>
              <a:rPr lang="el-GR" sz="1350" b="1" dirty="0">
                <a:latin typeface="Calibri" panose="020F0502020204030204" pitchFamily="34" charset="0"/>
              </a:rPr>
              <a:t>μ</a:t>
            </a:r>
            <a:r>
              <a:rPr lang="en-US" sz="1350" b="1" dirty="0">
                <a:latin typeface="Calibri" panose="020F0502020204030204" pitchFamily="34" charset="0"/>
              </a:rPr>
              <a:t>g/ml</a:t>
            </a:r>
          </a:p>
          <a:p>
            <a:pPr algn="ctr"/>
            <a:r>
              <a:rPr lang="en-US" sz="900" b="1" dirty="0">
                <a:latin typeface="Calibri" panose="020F0502020204030204" pitchFamily="34" charset="0"/>
              </a:rPr>
              <a:t>Media change thought to increase MICs by one dilution </a:t>
            </a:r>
          </a:p>
        </p:txBody>
      </p:sp>
      <p:graphicFrame>
        <p:nvGraphicFramePr>
          <p:cNvPr id="11" name="Chart 10"/>
          <p:cNvGraphicFramePr>
            <a:graphicFrameLocks/>
          </p:cNvGraphicFramePr>
          <p:nvPr>
            <p:extLst/>
          </p:nvPr>
        </p:nvGraphicFramePr>
        <p:xfrm>
          <a:off x="567369" y="2289341"/>
          <a:ext cx="7495538" cy="3314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2330" y="5681384"/>
            <a:ext cx="8285813" cy="215444"/>
          </a:xfrm>
          <a:prstGeom prst="rect">
            <a:avLst/>
          </a:prstGeom>
          <a:noFill/>
        </p:spPr>
        <p:txBody>
          <a:bodyPr wrap="square" rtlCol="0">
            <a:spAutoFit/>
          </a:bodyPr>
          <a:lstStyle/>
          <a:p>
            <a:r>
              <a:rPr lang="en-US" sz="800" b="1" dirty="0">
                <a:solidFill>
                  <a:srgbClr val="000000"/>
                </a:solidFill>
              </a:rPr>
              <a:t>*2017 data are </a:t>
            </a:r>
            <a:r>
              <a:rPr lang="en-US" sz="800" b="1" dirty="0" smtClean="0">
                <a:solidFill>
                  <a:srgbClr val="000000"/>
                </a:solidFill>
              </a:rPr>
              <a:t>preliminary. </a:t>
            </a:r>
            <a:endParaRPr lang="en-US" sz="800" dirty="0">
              <a:solidFill>
                <a:srgbClr val="000000"/>
              </a:solidFill>
            </a:endParaRPr>
          </a:p>
        </p:txBody>
      </p:sp>
      <p:sp>
        <p:nvSpPr>
          <p:cNvPr id="15" name="TextBox 14"/>
          <p:cNvSpPr txBox="1"/>
          <p:nvPr/>
        </p:nvSpPr>
        <p:spPr>
          <a:xfrm>
            <a:off x="8108130" y="2138360"/>
            <a:ext cx="1038785" cy="1338828"/>
          </a:xfrm>
          <a:prstGeom prst="rect">
            <a:avLst/>
          </a:prstGeom>
          <a:noFill/>
        </p:spPr>
        <p:txBody>
          <a:bodyPr wrap="square" rtlCol="0">
            <a:spAutoFit/>
          </a:bodyPr>
          <a:lstStyle/>
          <a:p>
            <a:r>
              <a:rPr lang="en-US" sz="1350" dirty="0">
                <a:solidFill>
                  <a:srgbClr val="000000"/>
                </a:solidFill>
                <a:latin typeface="Calibri" panose="020F0502020204030204" pitchFamily="34" charset="0"/>
              </a:rPr>
              <a:t>MIC=2: 4.1%</a:t>
            </a:r>
          </a:p>
          <a:p>
            <a:r>
              <a:rPr lang="en-US" sz="1350" dirty="0">
                <a:solidFill>
                  <a:srgbClr val="000000"/>
                </a:solidFill>
                <a:latin typeface="Calibri" panose="020F0502020204030204" pitchFamily="34" charset="0"/>
              </a:rPr>
              <a:t>MIC=4: 1.7%</a:t>
            </a:r>
          </a:p>
          <a:p>
            <a:r>
              <a:rPr lang="en-US" sz="1350" dirty="0">
                <a:solidFill>
                  <a:srgbClr val="000000"/>
                </a:solidFill>
                <a:latin typeface="Calibri" panose="020F0502020204030204" pitchFamily="34" charset="0"/>
              </a:rPr>
              <a:t>MIC=8: 1.2%</a:t>
            </a:r>
          </a:p>
        </p:txBody>
      </p:sp>
      <p:sp>
        <p:nvSpPr>
          <p:cNvPr id="16" name="TextBox 15"/>
          <p:cNvSpPr txBox="1"/>
          <p:nvPr/>
        </p:nvSpPr>
        <p:spPr>
          <a:xfrm>
            <a:off x="7867297" y="4447095"/>
            <a:ext cx="1243201" cy="923330"/>
          </a:xfrm>
          <a:prstGeom prst="rect">
            <a:avLst/>
          </a:prstGeom>
          <a:noFill/>
        </p:spPr>
        <p:txBody>
          <a:bodyPr wrap="square" rtlCol="0">
            <a:spAutoFit/>
          </a:bodyPr>
          <a:lstStyle/>
          <a:p>
            <a:r>
              <a:rPr lang="en-US" sz="1350" dirty="0">
                <a:solidFill>
                  <a:srgbClr val="008000"/>
                </a:solidFill>
                <a:latin typeface="Calibri" panose="020F0502020204030204" pitchFamily="34" charset="0"/>
              </a:rPr>
              <a:t>MIC=2: 2.0%</a:t>
            </a:r>
          </a:p>
          <a:p>
            <a:r>
              <a:rPr lang="en-US" sz="1350" dirty="0">
                <a:solidFill>
                  <a:srgbClr val="008000"/>
                </a:solidFill>
                <a:latin typeface="Calibri" panose="020F0502020204030204" pitchFamily="34" charset="0"/>
              </a:rPr>
              <a:t>MIC=4: 0.3%</a:t>
            </a:r>
          </a:p>
          <a:p>
            <a:r>
              <a:rPr lang="en-US" sz="1350" dirty="0">
                <a:solidFill>
                  <a:srgbClr val="008000"/>
                </a:solidFill>
                <a:latin typeface="Calibri" panose="020F0502020204030204" pitchFamily="34" charset="0"/>
              </a:rPr>
              <a:t>MIC=8: 0.3%</a:t>
            </a:r>
          </a:p>
          <a:p>
            <a:r>
              <a:rPr lang="en-US" sz="1350" dirty="0">
                <a:solidFill>
                  <a:srgbClr val="008000"/>
                </a:solidFill>
                <a:latin typeface="Calibri" panose="020F0502020204030204" pitchFamily="34" charset="0"/>
              </a:rPr>
              <a:t>MIC=16: 0.5%</a:t>
            </a:r>
          </a:p>
        </p:txBody>
      </p:sp>
    </p:spTree>
    <p:extLst>
      <p:ext uri="{BB962C8B-B14F-4D97-AF65-F5344CB8AC3E}">
        <p14:creationId xmlns:p14="http://schemas.microsoft.com/office/powerpoint/2010/main" val="14179106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493309B0-8E31-4402-8D49-C8C50052FB88}"/>
              </a:ext>
            </a:extLst>
          </p:cNvPr>
          <p:cNvGraphicFramePr>
            <a:graphicFrameLocks noGrp="1"/>
          </p:cNvGraphicFramePr>
          <p:nvPr>
            <p:ph idx="1"/>
            <p:extLst>
              <p:ext uri="{D42A27DB-BD31-4B8C-83A1-F6EECF244321}">
                <p14:modId xmlns:p14="http://schemas.microsoft.com/office/powerpoint/2010/main" val="3971201774"/>
              </p:ext>
            </p:extLst>
          </p:nvPr>
        </p:nvGraphicFramePr>
        <p:xfrm>
          <a:off x="1696642" y="2328292"/>
          <a:ext cx="5168041" cy="1869758"/>
        </p:xfrm>
        <a:graphic>
          <a:graphicData uri="http://schemas.openxmlformats.org/drawingml/2006/table">
            <a:tbl>
              <a:tblPr firstRow="1" firstCol="1" bandRow="1">
                <a:tableStyleId>{5C22544A-7EE6-4342-B048-85BDC9FD1C3A}</a:tableStyleId>
              </a:tblPr>
              <a:tblGrid>
                <a:gridCol w="897436">
                  <a:extLst>
                    <a:ext uri="{9D8B030D-6E8A-4147-A177-3AD203B41FA5}">
                      <a16:colId xmlns="" xmlns:a16="http://schemas.microsoft.com/office/drawing/2014/main" val="20000"/>
                    </a:ext>
                  </a:extLst>
                </a:gridCol>
                <a:gridCol w="701422">
                  <a:extLst>
                    <a:ext uri="{9D8B030D-6E8A-4147-A177-3AD203B41FA5}">
                      <a16:colId xmlns="" xmlns:a16="http://schemas.microsoft.com/office/drawing/2014/main" val="20001"/>
                    </a:ext>
                  </a:extLst>
                </a:gridCol>
                <a:gridCol w="788324">
                  <a:extLst>
                    <a:ext uri="{9D8B030D-6E8A-4147-A177-3AD203B41FA5}">
                      <a16:colId xmlns="" xmlns:a16="http://schemas.microsoft.com/office/drawing/2014/main" val="20002"/>
                    </a:ext>
                  </a:extLst>
                </a:gridCol>
                <a:gridCol w="670385">
                  <a:extLst>
                    <a:ext uri="{9D8B030D-6E8A-4147-A177-3AD203B41FA5}">
                      <a16:colId xmlns="" xmlns:a16="http://schemas.microsoft.com/office/drawing/2014/main" val="20003"/>
                    </a:ext>
                  </a:extLst>
                </a:gridCol>
                <a:gridCol w="540033">
                  <a:extLst>
                    <a:ext uri="{9D8B030D-6E8A-4147-A177-3AD203B41FA5}">
                      <a16:colId xmlns="" xmlns:a16="http://schemas.microsoft.com/office/drawing/2014/main" val="20004"/>
                    </a:ext>
                  </a:extLst>
                </a:gridCol>
                <a:gridCol w="589691">
                  <a:extLst>
                    <a:ext uri="{9D8B030D-6E8A-4147-A177-3AD203B41FA5}">
                      <a16:colId xmlns="" xmlns:a16="http://schemas.microsoft.com/office/drawing/2014/main" val="20005"/>
                    </a:ext>
                  </a:extLst>
                </a:gridCol>
                <a:gridCol w="490375">
                  <a:extLst>
                    <a:ext uri="{9D8B030D-6E8A-4147-A177-3AD203B41FA5}">
                      <a16:colId xmlns="" xmlns:a16="http://schemas.microsoft.com/office/drawing/2014/main" val="20006"/>
                    </a:ext>
                  </a:extLst>
                </a:gridCol>
                <a:gridCol w="490375"/>
              </a:tblGrid>
              <a:tr h="622172">
                <a:tc>
                  <a:txBody>
                    <a:bodyPr/>
                    <a:lstStyle/>
                    <a:p>
                      <a:pPr marL="0" marR="0" algn="ctr">
                        <a:lnSpc>
                          <a:spcPct val="107000"/>
                        </a:lnSpc>
                        <a:spcBef>
                          <a:spcPts val="600"/>
                        </a:spcBef>
                        <a:spcAft>
                          <a:spcPts val="600"/>
                        </a:spcAft>
                      </a:pP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rPr>
                        <a:t> </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rPr>
                        <a:t>2012</a:t>
                      </a: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rPr>
                        <a:t>2013</a:t>
                      </a: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rPr>
                        <a:t>2014</a:t>
                      </a: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rPr>
                        <a:t>2015</a:t>
                      </a: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rPr>
                        <a:t>2016</a:t>
                      </a: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rPr>
                        <a:t>2017*</a:t>
                      </a:r>
                      <a:endParaRPr lang="en-US" sz="1300" dirty="0">
                        <a:effectLst/>
                        <a:latin typeface="+mj-lt"/>
                      </a:endParaRPr>
                    </a:p>
                  </a:txBody>
                  <a:tcPr marL="43399" marR="43399" marT="0" marB="0" anchor="ctr"/>
                </a:tc>
                <a:extLst>
                  <a:ext uri="{0D108BD9-81ED-4DB2-BD59-A6C34878D82A}">
                    <a16:rowId xmlns="" xmlns:a16="http://schemas.microsoft.com/office/drawing/2014/main" val="10000"/>
                  </a:ext>
                </a:extLst>
              </a:tr>
              <a:tr h="415862">
                <a:tc rowSpan="2">
                  <a:txBody>
                    <a:bodyPr/>
                    <a:lstStyle/>
                    <a:p>
                      <a:pPr marL="0" marR="0" algn="r">
                        <a:lnSpc>
                          <a:spcPct val="107000"/>
                        </a:lnSpc>
                        <a:spcBef>
                          <a:spcPts val="600"/>
                        </a:spcBef>
                        <a:spcAft>
                          <a:spcPts val="600"/>
                        </a:spcAft>
                      </a:pPr>
                      <a:r>
                        <a:rPr lang="en-US" sz="1100" dirty="0">
                          <a:effectLst/>
                          <a:latin typeface="+mj-lt"/>
                          <a:ea typeface="Calibri"/>
                          <a:cs typeface="Times New Roman"/>
                        </a:rPr>
                        <a:t>Azithromycin</a:t>
                      </a:r>
                      <a:endParaRPr lang="en-US" sz="1200" dirty="0">
                        <a:effectLst/>
                        <a:latin typeface="+mj-lt"/>
                        <a:ea typeface="Calibri"/>
                        <a:cs typeface="Times New Roman"/>
                      </a:endParaRPr>
                    </a:p>
                  </a:txBody>
                  <a:tcPr marL="43399" marR="43399" marT="0" marB="0" anchor="ctr"/>
                </a:tc>
                <a:tc>
                  <a:txBody>
                    <a:bodyPr/>
                    <a:lstStyle/>
                    <a:p>
                      <a:pPr marL="0" marR="0" algn="r">
                        <a:lnSpc>
                          <a:spcPct val="107000"/>
                        </a:lnSpc>
                        <a:spcBef>
                          <a:spcPts val="600"/>
                        </a:spcBef>
                        <a:spcAft>
                          <a:spcPts val="600"/>
                        </a:spcAft>
                      </a:pPr>
                      <a:r>
                        <a:rPr lang="en-US" sz="1300" dirty="0">
                          <a:effectLst/>
                          <a:latin typeface="+mj-lt"/>
                        </a:rPr>
                        <a:t>MIC ≥2 </a:t>
                      </a:r>
                      <a:r>
                        <a:rPr lang="en-US" sz="1300" dirty="0" err="1">
                          <a:effectLst/>
                          <a:latin typeface="+mj-lt"/>
                        </a:rPr>
                        <a:t>μg</a:t>
                      </a:r>
                      <a:r>
                        <a:rPr lang="en-US" sz="1300" dirty="0">
                          <a:effectLst/>
                          <a:latin typeface="+mj-lt"/>
                        </a:rPr>
                        <a:t>/mL</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rPr>
                        <a:t>0.3%</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rPr>
                        <a:t>0.6%</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rPr>
                        <a:t>2.5%</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ea typeface="Calibri"/>
                          <a:cs typeface="Times New Roman"/>
                        </a:rPr>
                        <a:t>2.6%</a:t>
                      </a: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ea typeface="Calibri"/>
                          <a:cs typeface="Times New Roman"/>
                        </a:rPr>
                        <a:t>3.6%</a:t>
                      </a: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4.5%</a:t>
                      </a:r>
                      <a:endParaRPr lang="en-US" sz="1300" dirty="0">
                        <a:effectLst/>
                        <a:latin typeface="+mj-lt"/>
                        <a:ea typeface="Calibri"/>
                        <a:cs typeface="Times New Roman"/>
                      </a:endParaRPr>
                    </a:p>
                  </a:txBody>
                  <a:tcPr marL="43399" marR="43399" marT="0" marB="0" anchor="ctr"/>
                </a:tc>
                <a:extLst>
                  <a:ext uri="{0D108BD9-81ED-4DB2-BD59-A6C34878D82A}">
                    <a16:rowId xmlns="" xmlns:a16="http://schemas.microsoft.com/office/drawing/2014/main" val="10001"/>
                  </a:ext>
                </a:extLst>
              </a:tr>
              <a:tr h="415862">
                <a:tc vMerge="1">
                  <a:txBody>
                    <a:bodyPr/>
                    <a:lstStyle/>
                    <a:p>
                      <a:pPr marL="0" marR="0" algn="r">
                        <a:lnSpc>
                          <a:spcPct val="107000"/>
                        </a:lnSpc>
                        <a:spcBef>
                          <a:spcPts val="600"/>
                        </a:spcBef>
                        <a:spcAft>
                          <a:spcPts val="600"/>
                        </a:spcAft>
                      </a:pPr>
                      <a:endParaRPr lang="en-US" sz="1800" dirty="0">
                        <a:effectLst/>
                        <a:latin typeface="Calibri"/>
                        <a:ea typeface="Calibri"/>
                        <a:cs typeface="Times New Roman"/>
                      </a:endParaRPr>
                    </a:p>
                  </a:txBody>
                  <a:tcPr marL="77153" marR="77153" marT="0" marB="0" anchor="ctr"/>
                </a:tc>
                <a:tc>
                  <a:txBody>
                    <a:bodyPr/>
                    <a:lstStyle/>
                    <a:p>
                      <a:pPr marL="0" marR="0" algn="r">
                        <a:lnSpc>
                          <a:spcPct val="107000"/>
                        </a:lnSpc>
                        <a:spcBef>
                          <a:spcPts val="600"/>
                        </a:spcBef>
                        <a:spcAft>
                          <a:spcPts val="600"/>
                        </a:spcAft>
                      </a:pPr>
                      <a:r>
                        <a:rPr lang="en-US" sz="1300" dirty="0">
                          <a:effectLst/>
                          <a:latin typeface="+mj-lt"/>
                        </a:rPr>
                        <a:t>MIC ≥1 </a:t>
                      </a:r>
                      <a:r>
                        <a:rPr lang="en-US" sz="1300" dirty="0" err="1">
                          <a:effectLst/>
                          <a:latin typeface="+mj-lt"/>
                        </a:rPr>
                        <a:t>μg</a:t>
                      </a:r>
                      <a:r>
                        <a:rPr lang="en-US" sz="1300" dirty="0">
                          <a:effectLst/>
                          <a:latin typeface="+mj-lt"/>
                        </a:rPr>
                        <a:t>/mL</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ea typeface="Calibri"/>
                          <a:cs typeface="Times New Roman"/>
                        </a:rPr>
                        <a:t>2.4%</a:t>
                      </a: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3.6%</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7.1%</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6.8%</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a:effectLst/>
                          <a:latin typeface="+mj-lt"/>
                          <a:ea typeface="Calibri"/>
                          <a:cs typeface="Times New Roman"/>
                        </a:rPr>
                        <a:t>11.1%</a:t>
                      </a: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8.6%</a:t>
                      </a:r>
                      <a:endParaRPr lang="en-US" sz="1300" dirty="0">
                        <a:effectLst/>
                        <a:latin typeface="+mj-lt"/>
                        <a:ea typeface="Calibri"/>
                        <a:cs typeface="Times New Roman"/>
                      </a:endParaRPr>
                    </a:p>
                  </a:txBody>
                  <a:tcPr marL="43399" marR="43399" marT="0" marB="0" anchor="ctr"/>
                </a:tc>
                <a:extLst>
                  <a:ext uri="{0D108BD9-81ED-4DB2-BD59-A6C34878D82A}">
                    <a16:rowId xmlns="" xmlns:a16="http://schemas.microsoft.com/office/drawing/2014/main" val="10002"/>
                  </a:ext>
                </a:extLst>
              </a:tr>
              <a:tr h="415862">
                <a:tc>
                  <a:txBody>
                    <a:bodyPr/>
                    <a:lstStyle/>
                    <a:p>
                      <a:pPr marL="0" marR="0" algn="r">
                        <a:lnSpc>
                          <a:spcPct val="107000"/>
                        </a:lnSpc>
                        <a:spcBef>
                          <a:spcPts val="600"/>
                        </a:spcBef>
                        <a:spcAft>
                          <a:spcPts val="600"/>
                        </a:spcAft>
                      </a:pPr>
                      <a:r>
                        <a:rPr lang="en-US" sz="1200" dirty="0" err="1">
                          <a:effectLst/>
                          <a:latin typeface="+mj-lt"/>
                          <a:ea typeface="Calibri"/>
                          <a:cs typeface="Times New Roman"/>
                        </a:rPr>
                        <a:t>Cefixime</a:t>
                      </a:r>
                      <a:endParaRPr lang="en-US" sz="1200" dirty="0">
                        <a:effectLst/>
                        <a:latin typeface="+mj-lt"/>
                        <a:ea typeface="Calibri"/>
                        <a:cs typeface="Times New Roman"/>
                      </a:endParaRPr>
                    </a:p>
                  </a:txBody>
                  <a:tcPr marL="43399" marR="43399" marT="0" marB="0" anchor="ctr"/>
                </a:tc>
                <a:tc>
                  <a:txBody>
                    <a:bodyPr/>
                    <a:lstStyle/>
                    <a:p>
                      <a:pPr marL="0" marR="0" algn="r">
                        <a:lnSpc>
                          <a:spcPct val="107000"/>
                        </a:lnSpc>
                        <a:spcBef>
                          <a:spcPts val="600"/>
                        </a:spcBef>
                        <a:spcAft>
                          <a:spcPts val="600"/>
                        </a:spcAft>
                      </a:pPr>
                      <a:r>
                        <a:rPr lang="en-US" sz="1300" dirty="0">
                          <a:effectLst/>
                          <a:latin typeface="+mj-lt"/>
                          <a:ea typeface="Calibri"/>
                          <a:cs typeface="Times New Roman"/>
                        </a:rPr>
                        <a:t>MIC </a:t>
                      </a:r>
                      <a:r>
                        <a:rPr lang="en-US" sz="1300" u="sng" dirty="0">
                          <a:effectLst/>
                          <a:latin typeface="+mj-lt"/>
                          <a:ea typeface="Calibri"/>
                          <a:cs typeface="Times New Roman"/>
                        </a:rPr>
                        <a:t>&gt;</a:t>
                      </a:r>
                      <a:r>
                        <a:rPr lang="en-US" sz="1300" u="none" dirty="0">
                          <a:effectLst/>
                          <a:latin typeface="+mj-lt"/>
                          <a:ea typeface="Calibri"/>
                          <a:cs typeface="Times New Roman"/>
                        </a:rPr>
                        <a:t>0</a:t>
                      </a:r>
                      <a:r>
                        <a:rPr lang="en-US" sz="1300" dirty="0">
                          <a:effectLst/>
                          <a:latin typeface="+mj-lt"/>
                          <a:ea typeface="Calibri"/>
                          <a:cs typeface="Times New Roman"/>
                        </a:rPr>
                        <a:t>.125</a:t>
                      </a: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3.0%</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2.2%</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3.9%</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2.3%</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2.9%</a:t>
                      </a:r>
                      <a:endParaRPr lang="en-US" sz="1300" dirty="0">
                        <a:effectLst/>
                        <a:latin typeface="+mj-lt"/>
                        <a:ea typeface="Calibri"/>
                        <a:cs typeface="Times New Roman"/>
                      </a:endParaRPr>
                    </a:p>
                  </a:txBody>
                  <a:tcPr marL="43399" marR="43399" marT="0" marB="0" anchor="ctr"/>
                </a:tc>
                <a:tc>
                  <a:txBody>
                    <a:bodyPr/>
                    <a:lstStyle/>
                    <a:p>
                      <a:pPr marL="0" marR="0" algn="ctr">
                        <a:lnSpc>
                          <a:spcPct val="107000"/>
                        </a:lnSpc>
                        <a:spcBef>
                          <a:spcPts val="600"/>
                        </a:spcBef>
                        <a:spcAft>
                          <a:spcPts val="600"/>
                        </a:spcAft>
                      </a:pPr>
                      <a:r>
                        <a:rPr lang="en-US" sz="1300" dirty="0" smtClean="0">
                          <a:effectLst/>
                          <a:latin typeface="+mj-lt"/>
                          <a:ea typeface="Calibri"/>
                          <a:cs typeface="Times New Roman"/>
                        </a:rPr>
                        <a:t>3.1%</a:t>
                      </a:r>
                      <a:endParaRPr lang="en-US" sz="1300" dirty="0">
                        <a:effectLst/>
                        <a:latin typeface="+mj-lt"/>
                        <a:ea typeface="Calibri"/>
                        <a:cs typeface="Times New Roman"/>
                      </a:endParaRPr>
                    </a:p>
                  </a:txBody>
                  <a:tcPr marL="43399" marR="43399" marT="0" marB="0" anchor="ctr"/>
                </a:tc>
                <a:extLst>
                  <a:ext uri="{0D108BD9-81ED-4DB2-BD59-A6C34878D82A}">
                    <a16:rowId xmlns="" xmlns:a16="http://schemas.microsoft.com/office/drawing/2014/main" val="10003"/>
                  </a:ext>
                </a:extLst>
              </a:tr>
            </a:tbl>
          </a:graphicData>
        </a:graphic>
      </p:graphicFrame>
      <p:sp>
        <p:nvSpPr>
          <p:cNvPr id="6" name="Rectangle 1">
            <a:extLst>
              <a:ext uri="{FF2B5EF4-FFF2-40B4-BE49-F238E27FC236}">
                <a16:creationId xmlns="" xmlns:a16="http://schemas.microsoft.com/office/drawing/2014/main" id="{F49AAE19-3067-47D5-B496-4EE22DF32E83}"/>
              </a:ext>
            </a:extLst>
          </p:cNvPr>
          <p:cNvSpPr>
            <a:spLocks noChangeArrowheads="1"/>
          </p:cNvSpPr>
          <p:nvPr/>
        </p:nvSpPr>
        <p:spPr bwMode="auto">
          <a:xfrm>
            <a:off x="1551981" y="1147958"/>
            <a:ext cx="5256014" cy="7848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defRPr/>
            </a:pPr>
            <a:r>
              <a:rPr lang="en-US" altLang="en-US" sz="1500" b="1" dirty="0">
                <a:ea typeface="Calibri" pitchFamily="34" charset="0"/>
                <a:cs typeface="Times New Roman" pitchFamily="18" charset="0"/>
              </a:rPr>
              <a:t>Percentage of </a:t>
            </a:r>
            <a:r>
              <a:rPr lang="en-US" sz="1500" i="1" dirty="0">
                <a:cs typeface="Arial" charset="0"/>
              </a:rPr>
              <a:t>N. gonorrhoeae </a:t>
            </a:r>
            <a:r>
              <a:rPr lang="en-US" sz="1500" dirty="0">
                <a:cs typeface="Arial" charset="0"/>
              </a:rPr>
              <a:t>with</a:t>
            </a:r>
            <a:r>
              <a:rPr lang="en-US" sz="1500" i="1" dirty="0">
                <a:cs typeface="Arial" charset="0"/>
              </a:rPr>
              <a:t> </a:t>
            </a:r>
            <a:r>
              <a:rPr lang="en-US" altLang="en-US" sz="1500" b="1" dirty="0">
                <a:ea typeface="Calibri" pitchFamily="34" charset="0"/>
                <a:cs typeface="Times New Roman" pitchFamily="18" charset="0"/>
              </a:rPr>
              <a:t>Azithromycin Minimum Inhibitory Concentrations Above </a:t>
            </a:r>
            <a:r>
              <a:rPr lang="en-US" sz="1500" dirty="0">
                <a:cs typeface="Arial" charset="0"/>
              </a:rPr>
              <a:t>1 </a:t>
            </a:r>
            <a:r>
              <a:rPr lang="en-US" sz="1500" dirty="0" err="1">
                <a:cs typeface="Arial" charset="0"/>
              </a:rPr>
              <a:t>μg</a:t>
            </a:r>
            <a:r>
              <a:rPr lang="en-US" sz="1500" dirty="0">
                <a:cs typeface="Arial" charset="0"/>
              </a:rPr>
              <a:t>/mL and 2 </a:t>
            </a:r>
            <a:r>
              <a:rPr lang="en-US" sz="1500" dirty="0" err="1">
                <a:cs typeface="Arial" charset="0"/>
              </a:rPr>
              <a:t>μg</a:t>
            </a:r>
            <a:r>
              <a:rPr lang="en-US" sz="1500" dirty="0">
                <a:cs typeface="Arial" charset="0"/>
              </a:rPr>
              <a:t>/mL, GISP </a:t>
            </a:r>
            <a:r>
              <a:rPr lang="en-US" altLang="en-US" sz="1500" b="1" dirty="0">
                <a:ea typeface="Calibri" pitchFamily="34" charset="0"/>
                <a:cs typeface="Times New Roman" pitchFamily="18" charset="0"/>
              </a:rPr>
              <a:t>2012 – 2017*</a:t>
            </a:r>
            <a:endParaRPr lang="en-US" altLang="en-US" sz="788" b="1" dirty="0"/>
          </a:p>
        </p:txBody>
      </p:sp>
      <p:sp>
        <p:nvSpPr>
          <p:cNvPr id="88108" name="TextBox 6">
            <a:extLst>
              <a:ext uri="{FF2B5EF4-FFF2-40B4-BE49-F238E27FC236}">
                <a16:creationId xmlns="" xmlns:a16="http://schemas.microsoft.com/office/drawing/2014/main" id="{E0831D02-654B-460E-A046-868962C4CC43}"/>
              </a:ext>
            </a:extLst>
          </p:cNvPr>
          <p:cNvSpPr txBox="1">
            <a:spLocks noChangeArrowheads="1"/>
          </p:cNvSpPr>
          <p:nvPr/>
        </p:nvSpPr>
        <p:spPr bwMode="auto">
          <a:xfrm>
            <a:off x="1696642" y="5135465"/>
            <a:ext cx="4966692"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pitchFamily="34" charset="0"/>
                <a:cs typeface="Arial" panose="020B0604020202020204" pitchFamily="34" charset="0"/>
              </a:defRPr>
            </a:lvl1pPr>
            <a:lvl2pPr marL="742950" indent="-285750">
              <a:defRPr sz="2400">
                <a:solidFill>
                  <a:schemeClr val="tx1"/>
                </a:solidFill>
                <a:latin typeface="Geneva" pitchFamily="34" charset="0"/>
                <a:cs typeface="Arial" panose="020B0604020202020204" pitchFamily="34" charset="0"/>
              </a:defRPr>
            </a:lvl2pPr>
            <a:lvl3pPr marL="1143000" indent="-228600">
              <a:defRPr sz="2400">
                <a:solidFill>
                  <a:schemeClr val="tx1"/>
                </a:solidFill>
                <a:latin typeface="Geneva" pitchFamily="34" charset="0"/>
                <a:cs typeface="Arial" panose="020B0604020202020204" pitchFamily="34" charset="0"/>
              </a:defRPr>
            </a:lvl3pPr>
            <a:lvl4pPr marL="1600200" indent="-228600">
              <a:defRPr sz="2400">
                <a:solidFill>
                  <a:schemeClr val="tx1"/>
                </a:solidFill>
                <a:latin typeface="Geneva" pitchFamily="34" charset="0"/>
                <a:cs typeface="Arial" panose="020B0604020202020204" pitchFamily="34" charset="0"/>
              </a:defRPr>
            </a:lvl4pPr>
            <a:lvl5pPr marL="2057400" indent="-228600">
              <a:defRPr sz="2400">
                <a:solidFill>
                  <a:schemeClr val="tx1"/>
                </a:solidFill>
                <a:latin typeface="Geneva"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eneva"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eneva"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eneva"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eneva" pitchFamily="34" charset="0"/>
                <a:cs typeface="Arial" panose="020B0604020202020204" pitchFamily="34" charset="0"/>
              </a:defRPr>
            </a:lvl9pPr>
          </a:lstStyle>
          <a:p>
            <a:pPr eaLnBrk="1" hangingPunct="1"/>
            <a:endParaRPr lang="en-US" altLang="en-US" sz="788"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0BE26D03-4641-49BF-A4B0-43CEE117EC23}"/>
              </a:ext>
            </a:extLst>
          </p:cNvPr>
          <p:cNvSpPr txBox="1"/>
          <p:nvPr/>
        </p:nvSpPr>
        <p:spPr>
          <a:xfrm>
            <a:off x="1778304" y="4694597"/>
            <a:ext cx="5486400" cy="1323439"/>
          </a:xfrm>
          <a:prstGeom prst="rect">
            <a:avLst/>
          </a:prstGeom>
          <a:noFill/>
        </p:spPr>
        <p:txBody>
          <a:bodyPr>
            <a:spAutoFit/>
          </a:bodyPr>
          <a:lstStyle/>
          <a:p>
            <a:pPr marL="192881" indent="-192881">
              <a:buFont typeface="Arial" panose="020B0604020202020204" pitchFamily="34" charset="0"/>
              <a:buChar char="•"/>
              <a:defRPr/>
            </a:pPr>
            <a:r>
              <a:rPr lang="en-US" sz="1600" dirty="0">
                <a:latin typeface="+mj-lt"/>
                <a:cs typeface="Arial" charset="0"/>
              </a:rPr>
              <a:t>Rising proportion of cases with elevated MICs to azithromycin</a:t>
            </a:r>
          </a:p>
          <a:p>
            <a:pPr marL="450056" lvl="1" indent="-192881">
              <a:buFont typeface="Arial" panose="020B0604020202020204" pitchFamily="34" charset="0"/>
              <a:buChar char="•"/>
              <a:defRPr/>
            </a:pPr>
            <a:r>
              <a:rPr lang="en-US" sz="1600" dirty="0">
                <a:latin typeface="+mj-lt"/>
                <a:cs typeface="Arial" charset="0"/>
              </a:rPr>
              <a:t>High MICs is often more common in MSM, but not consistently isolated to MSM</a:t>
            </a:r>
          </a:p>
          <a:p>
            <a:pPr marL="192881" indent="-192881">
              <a:buFont typeface="Arial" panose="020B0604020202020204" pitchFamily="34" charset="0"/>
              <a:buChar char="•"/>
              <a:defRPr/>
            </a:pPr>
            <a:r>
              <a:rPr lang="en-US" sz="1600" dirty="0">
                <a:latin typeface="+mj-lt"/>
                <a:cs typeface="Arial" charset="0"/>
              </a:rPr>
              <a:t>Decreased susceptibility to </a:t>
            </a:r>
            <a:r>
              <a:rPr lang="en-US" sz="1600" dirty="0" err="1">
                <a:latin typeface="+mj-lt"/>
                <a:cs typeface="Arial" charset="0"/>
              </a:rPr>
              <a:t>cefixime</a:t>
            </a:r>
            <a:r>
              <a:rPr lang="en-US" sz="1600" dirty="0">
                <a:latin typeface="+mj-lt"/>
                <a:cs typeface="Arial" charset="0"/>
              </a:rPr>
              <a:t> remains uncommon</a:t>
            </a:r>
          </a:p>
          <a:p>
            <a:pPr marL="192881" indent="-192881">
              <a:buFont typeface="Arial" panose="020B0604020202020204" pitchFamily="34" charset="0"/>
              <a:buChar char="•"/>
              <a:defRPr/>
            </a:pPr>
            <a:r>
              <a:rPr lang="en-US" sz="1600" dirty="0">
                <a:latin typeface="+mj-lt"/>
                <a:cs typeface="Arial" charset="0"/>
              </a:rPr>
              <a:t>*Preliminary data</a:t>
            </a:r>
          </a:p>
        </p:txBody>
      </p:sp>
    </p:spTree>
    <p:extLst>
      <p:ext uri="{BB962C8B-B14F-4D97-AF65-F5344CB8AC3E}">
        <p14:creationId xmlns:p14="http://schemas.microsoft.com/office/powerpoint/2010/main" val="407797608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2037" y="4972051"/>
            <a:ext cx="900113" cy="196208"/>
          </a:xfrm>
          <a:prstGeom prst="rect">
            <a:avLst/>
          </a:prstGeom>
          <a:noFill/>
        </p:spPr>
        <p:txBody>
          <a:bodyPr wrap="square" rtlCol="0">
            <a:spAutoFit/>
          </a:bodyPr>
          <a:lstStyle/>
          <a:p>
            <a:r>
              <a:rPr lang="en-US" sz="675" dirty="0">
                <a:solidFill>
                  <a:srgbClr val="1C1C1C"/>
                </a:solidFill>
              </a:rPr>
              <a:t>Percentage</a:t>
            </a:r>
          </a:p>
        </p:txBody>
      </p:sp>
      <p:sp>
        <p:nvSpPr>
          <p:cNvPr id="7" name="Title 1"/>
          <p:cNvSpPr>
            <a:spLocks noGrp="1"/>
          </p:cNvSpPr>
          <p:nvPr>
            <p:ph type="title"/>
          </p:nvPr>
        </p:nvSpPr>
        <p:spPr>
          <a:xfrm>
            <a:off x="1369480" y="970083"/>
            <a:ext cx="6343514" cy="574179"/>
          </a:xfrm>
        </p:spPr>
        <p:txBody>
          <a:bodyPr/>
          <a:lstStyle/>
          <a:p>
            <a:pPr>
              <a:lnSpc>
                <a:spcPts val="1575"/>
              </a:lnSpc>
            </a:pPr>
            <a:r>
              <a:rPr lang="en-US" sz="1350" dirty="0">
                <a:latin typeface="Calibri" pitchFamily="34" charset="0"/>
              </a:rPr>
              <a:t>Percentage of Isolates with (A) Elevated Azithromycin MICs and (B) Elevated Ceftriaxone MICs with Other Resistance Phenotypes, </a:t>
            </a:r>
            <a:r>
              <a:rPr lang="en-US" sz="1350" dirty="0" err="1">
                <a:latin typeface="Calibri" pitchFamily="34" charset="0"/>
              </a:rPr>
              <a:t>GISP</a:t>
            </a:r>
            <a:r>
              <a:rPr lang="en-US" sz="1350" dirty="0">
                <a:latin typeface="Calibri" pitchFamily="34" charset="0"/>
              </a:rPr>
              <a:t>, 2017*</a:t>
            </a:r>
          </a:p>
        </p:txBody>
      </p:sp>
      <p:sp>
        <p:nvSpPr>
          <p:cNvPr id="8" name="TextBox 7"/>
          <p:cNvSpPr txBox="1"/>
          <p:nvPr/>
        </p:nvSpPr>
        <p:spPr>
          <a:xfrm>
            <a:off x="1847170" y="2710968"/>
            <a:ext cx="942975" cy="300082"/>
          </a:xfrm>
          <a:prstGeom prst="rect">
            <a:avLst/>
          </a:prstGeom>
          <a:noFill/>
        </p:spPr>
        <p:txBody>
          <a:bodyPr wrap="square" rtlCol="0">
            <a:spAutoFit/>
          </a:bodyPr>
          <a:lstStyle/>
          <a:p>
            <a:r>
              <a:rPr lang="en-US" sz="675" b="1" dirty="0"/>
              <a:t>Azithromycin-RS</a:t>
            </a:r>
            <a:r>
              <a:rPr lang="en-US" sz="675" b="1" baseline="30000" dirty="0">
                <a:solidFill>
                  <a:srgbClr val="00788A"/>
                </a:solidFill>
              </a:rPr>
              <a:t>†</a:t>
            </a:r>
            <a:r>
              <a:rPr lang="en-US" sz="675" b="1" dirty="0">
                <a:solidFill>
                  <a:srgbClr val="00788A"/>
                </a:solidFill>
              </a:rPr>
              <a:t> </a:t>
            </a:r>
            <a:r>
              <a:rPr lang="en-US" sz="675" b="1" dirty="0"/>
              <a:t>(n=11)</a:t>
            </a:r>
          </a:p>
        </p:txBody>
      </p:sp>
      <p:sp>
        <p:nvSpPr>
          <p:cNvPr id="9" name="TextBox 8"/>
          <p:cNvSpPr txBox="1"/>
          <p:nvPr/>
        </p:nvSpPr>
        <p:spPr>
          <a:xfrm>
            <a:off x="1932895" y="4104453"/>
            <a:ext cx="857250" cy="300082"/>
          </a:xfrm>
          <a:prstGeom prst="rect">
            <a:avLst/>
          </a:prstGeom>
          <a:noFill/>
        </p:spPr>
        <p:txBody>
          <a:bodyPr wrap="square" rtlCol="0">
            <a:spAutoFit/>
          </a:bodyPr>
          <a:lstStyle/>
          <a:p>
            <a:r>
              <a:rPr lang="en-US" sz="675" b="1" dirty="0"/>
              <a:t>Ceftriaxone-RS</a:t>
            </a:r>
            <a:r>
              <a:rPr lang="en-US" sz="675" b="1" baseline="30000" dirty="0"/>
              <a:t>†</a:t>
            </a:r>
            <a:r>
              <a:rPr lang="en-US" sz="675" b="1" dirty="0"/>
              <a:t> (n=5)</a:t>
            </a:r>
          </a:p>
        </p:txBody>
      </p:sp>
      <p:sp>
        <p:nvSpPr>
          <p:cNvPr id="10" name="TextBox 9"/>
          <p:cNvSpPr txBox="1"/>
          <p:nvPr/>
        </p:nvSpPr>
        <p:spPr>
          <a:xfrm>
            <a:off x="1269737" y="5394514"/>
            <a:ext cx="4672013" cy="646331"/>
          </a:xfrm>
          <a:prstGeom prst="rect">
            <a:avLst/>
          </a:prstGeom>
          <a:noFill/>
        </p:spPr>
        <p:txBody>
          <a:bodyPr wrap="square" rtlCol="0">
            <a:spAutoFit/>
          </a:bodyPr>
          <a:lstStyle/>
          <a:p>
            <a:r>
              <a:rPr lang="en-US" sz="450" dirty="0">
                <a:solidFill>
                  <a:srgbClr val="1C1C1C"/>
                </a:solidFill>
              </a:rPr>
              <a:t>† </a:t>
            </a:r>
            <a:r>
              <a:rPr lang="en-US" sz="900" dirty="0">
                <a:solidFill>
                  <a:srgbClr val="1C1C1C"/>
                </a:solidFill>
              </a:rPr>
              <a:t>Azithromycin-RS=reduced azithromycin susceptibility (MIC ≥2 µg/ml); ceftriaxone-RS=reduced ceftriaxone susceptibility (MIC ≥0.125 µg/ml)</a:t>
            </a:r>
          </a:p>
          <a:p>
            <a:r>
              <a:rPr lang="en-US" sz="900" b="1" dirty="0">
                <a:solidFill>
                  <a:srgbClr val="000000"/>
                </a:solidFill>
              </a:rPr>
              <a:t>*2017 data are preliminary as of 12/20/2017 and report data collected during Jan-June, 2017 </a:t>
            </a:r>
            <a:r>
              <a:rPr lang="en-US" sz="900" dirty="0">
                <a:solidFill>
                  <a:srgbClr val="1C1C1C"/>
                </a:solidFill>
              </a:rPr>
              <a:t>; NOTE: Resistance categories are not mutually exclusive</a:t>
            </a:r>
          </a:p>
        </p:txBody>
      </p:sp>
      <p:sp>
        <p:nvSpPr>
          <p:cNvPr id="11" name="TextBox 10"/>
          <p:cNvSpPr txBox="1"/>
          <p:nvPr/>
        </p:nvSpPr>
        <p:spPr>
          <a:xfrm>
            <a:off x="2190070" y="2395643"/>
            <a:ext cx="257175" cy="300082"/>
          </a:xfrm>
          <a:prstGeom prst="rect">
            <a:avLst/>
          </a:prstGeom>
          <a:noFill/>
        </p:spPr>
        <p:txBody>
          <a:bodyPr wrap="square" rtlCol="0">
            <a:spAutoFit/>
          </a:bodyPr>
          <a:lstStyle/>
          <a:p>
            <a:r>
              <a:rPr lang="en-US" sz="1350" dirty="0">
                <a:solidFill>
                  <a:srgbClr val="00788A"/>
                </a:solidFill>
              </a:rPr>
              <a:t>A</a:t>
            </a:r>
          </a:p>
        </p:txBody>
      </p:sp>
      <p:sp>
        <p:nvSpPr>
          <p:cNvPr id="12" name="TextBox 11"/>
          <p:cNvSpPr txBox="1"/>
          <p:nvPr/>
        </p:nvSpPr>
        <p:spPr>
          <a:xfrm>
            <a:off x="2190070" y="3796270"/>
            <a:ext cx="257175" cy="300082"/>
          </a:xfrm>
          <a:prstGeom prst="rect">
            <a:avLst/>
          </a:prstGeom>
          <a:noFill/>
        </p:spPr>
        <p:txBody>
          <a:bodyPr wrap="square" rtlCol="0">
            <a:spAutoFit/>
          </a:bodyPr>
          <a:lstStyle/>
          <a:p>
            <a:r>
              <a:rPr lang="en-US" sz="1350" dirty="0">
                <a:solidFill>
                  <a:srgbClr val="00788A"/>
                </a:solidFill>
              </a:rPr>
              <a:t>B</a:t>
            </a:r>
          </a:p>
        </p:txBody>
      </p:sp>
      <p:sp>
        <p:nvSpPr>
          <p:cNvPr id="2" name="Oval 1"/>
          <p:cNvSpPr/>
          <p:nvPr/>
        </p:nvSpPr>
        <p:spPr>
          <a:xfrm>
            <a:off x="2319368" y="3239161"/>
            <a:ext cx="2939143"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9" name="Chart 18"/>
          <p:cNvGraphicFramePr>
            <a:graphicFrameLocks/>
          </p:cNvGraphicFramePr>
          <p:nvPr>
            <p:extLst/>
          </p:nvPr>
        </p:nvGraphicFramePr>
        <p:xfrm>
          <a:off x="2514306" y="2300621"/>
          <a:ext cx="4053863" cy="1498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nvPr>
        </p:nvGraphicFramePr>
        <p:xfrm>
          <a:off x="2642893" y="3731232"/>
          <a:ext cx="3545297" cy="1261158"/>
        </p:xfrm>
        <a:graphic>
          <a:graphicData uri="http://schemas.openxmlformats.org/drawingml/2006/chart">
            <c:chart xmlns:c="http://schemas.openxmlformats.org/drawingml/2006/chart" xmlns:r="http://schemas.openxmlformats.org/officeDocument/2006/relationships" r:id="rId4"/>
          </a:graphicData>
        </a:graphic>
      </p:graphicFrame>
      <p:sp>
        <p:nvSpPr>
          <p:cNvPr id="22" name="Oval 21"/>
          <p:cNvSpPr/>
          <p:nvPr/>
        </p:nvSpPr>
        <p:spPr>
          <a:xfrm>
            <a:off x="2382952" y="4524024"/>
            <a:ext cx="2939143"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6092629" y="2924079"/>
            <a:ext cx="1222571" cy="438582"/>
          </a:xfrm>
          <a:prstGeom prst="rect">
            <a:avLst/>
          </a:prstGeom>
          <a:noFill/>
        </p:spPr>
        <p:txBody>
          <a:bodyPr wrap="square" rtlCol="0">
            <a:spAutoFit/>
          </a:bodyPr>
          <a:lstStyle/>
          <a:p>
            <a:r>
              <a:rPr lang="en-US" sz="1125" dirty="0">
                <a:latin typeface="Calibri" panose="020F0502020204030204" pitchFamily="34" charset="0"/>
              </a:rPr>
              <a:t>No overlap in 2017</a:t>
            </a:r>
            <a:endParaRPr lang="en-US" sz="675" dirty="0">
              <a:latin typeface="Calibri" panose="020F0502020204030204" pitchFamily="34" charset="0"/>
            </a:endParaRPr>
          </a:p>
        </p:txBody>
      </p:sp>
      <p:cxnSp>
        <p:nvCxnSpPr>
          <p:cNvPr id="14" name="Straight Connector 13"/>
          <p:cNvCxnSpPr>
            <a:endCxn id="13" idx="1"/>
          </p:cNvCxnSpPr>
          <p:nvPr/>
        </p:nvCxnSpPr>
        <p:spPr>
          <a:xfrm flipV="1">
            <a:off x="5239245" y="3143370"/>
            <a:ext cx="853384" cy="228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3" idx="1"/>
          </p:cNvCxnSpPr>
          <p:nvPr/>
        </p:nvCxnSpPr>
        <p:spPr>
          <a:xfrm flipV="1">
            <a:off x="5257802" y="3143370"/>
            <a:ext cx="834827" cy="15238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983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84" y="1009626"/>
            <a:ext cx="6172200" cy="845389"/>
          </a:xfrm>
        </p:spPr>
        <p:txBody>
          <a:bodyPr/>
          <a:lstStyle/>
          <a:p>
            <a:r>
              <a:rPr lang="en-US" sz="1800" dirty="0"/>
              <a:t>Combating Antibiotic-Resistant Bacteria (CARB) and Advanced Molecular Detection (AMD)</a:t>
            </a:r>
          </a:p>
        </p:txBody>
      </p:sp>
      <p:sp>
        <p:nvSpPr>
          <p:cNvPr id="3" name="Content Placeholder 2"/>
          <p:cNvSpPr>
            <a:spLocks noGrp="1"/>
          </p:cNvSpPr>
          <p:nvPr>
            <p:ph idx="1"/>
          </p:nvPr>
        </p:nvSpPr>
        <p:spPr>
          <a:xfrm>
            <a:off x="339893" y="2240599"/>
            <a:ext cx="4496519" cy="2973965"/>
          </a:xfrm>
        </p:spPr>
        <p:txBody>
          <a:bodyPr/>
          <a:lstStyle/>
          <a:p>
            <a:r>
              <a:rPr lang="en-US" sz="1800" dirty="0">
                <a:solidFill>
                  <a:schemeClr val="tx1"/>
                </a:solidFill>
              </a:rPr>
              <a:t>Strengthen surveillance (GISP &amp; </a:t>
            </a:r>
            <a:r>
              <a:rPr lang="en-US" sz="1800" dirty="0" err="1">
                <a:solidFill>
                  <a:schemeClr val="tx1"/>
                </a:solidFill>
              </a:rPr>
              <a:t>SSuN</a:t>
            </a:r>
            <a:r>
              <a:rPr lang="en-US" sz="1800" dirty="0">
                <a:solidFill>
                  <a:schemeClr val="tx1"/>
                </a:solidFill>
              </a:rPr>
              <a:t>)</a:t>
            </a:r>
          </a:p>
          <a:p>
            <a:r>
              <a:rPr lang="en-US" sz="1800" dirty="0">
                <a:solidFill>
                  <a:schemeClr val="tx1"/>
                </a:solidFill>
              </a:rPr>
              <a:t>Regional laboratory reference network (ARLN)</a:t>
            </a:r>
          </a:p>
          <a:p>
            <a:pPr lvl="1"/>
            <a:r>
              <a:rPr lang="en-US" sz="1350" dirty="0">
                <a:solidFill>
                  <a:schemeClr val="tx1"/>
                </a:solidFill>
              </a:rPr>
              <a:t>Maryland, Tennessee, Texas, Washington</a:t>
            </a:r>
          </a:p>
          <a:p>
            <a:r>
              <a:rPr lang="en-US" sz="1800" dirty="0">
                <a:solidFill>
                  <a:schemeClr val="tx1"/>
                </a:solidFill>
              </a:rPr>
              <a:t>Strengthening U.S. response to resistant gonorrhea (SURRG)</a:t>
            </a:r>
          </a:p>
          <a:p>
            <a:pPr lvl="1"/>
            <a:r>
              <a:rPr lang="en-US" sz="1350" dirty="0">
                <a:solidFill>
                  <a:schemeClr val="tx1"/>
                </a:solidFill>
              </a:rPr>
              <a:t>Build rapid detection and response capacity to rapidly detect resistant GC in selected jurisdictions </a:t>
            </a:r>
            <a:endParaRPr lang="en-US" sz="1350" b="1" dirty="0">
              <a:solidFill>
                <a:schemeClr val="tx1"/>
              </a:solidFill>
            </a:endParaRPr>
          </a:p>
          <a:p>
            <a:pPr lvl="1"/>
            <a:r>
              <a:rPr lang="en-US" sz="1350" dirty="0">
                <a:solidFill>
                  <a:schemeClr val="tx1"/>
                </a:solidFill>
              </a:rPr>
              <a:t>AST/epidemiological network approaches </a:t>
            </a:r>
          </a:p>
          <a:p>
            <a:r>
              <a:rPr lang="en-US" sz="1800" dirty="0">
                <a:solidFill>
                  <a:schemeClr val="tx1"/>
                </a:solidFill>
              </a:rPr>
              <a:t>Economic impact of resistance</a:t>
            </a:r>
          </a:p>
          <a:p>
            <a:pPr marL="0" indent="0">
              <a:buNone/>
            </a:pPr>
            <a:endParaRPr lang="en-US" dirty="0" smtClean="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2"/>
          <a:stretch>
            <a:fillRect/>
          </a:stretch>
        </p:blipFill>
        <p:spPr>
          <a:xfrm>
            <a:off x="5953576" y="2127910"/>
            <a:ext cx="2269262" cy="2905316"/>
          </a:xfrm>
          <a:prstGeom prst="rect">
            <a:avLst/>
          </a:prstGeom>
        </p:spPr>
      </p:pic>
    </p:spTree>
    <p:extLst>
      <p:ext uri="{BB962C8B-B14F-4D97-AF65-F5344CB8AC3E}">
        <p14:creationId xmlns:p14="http://schemas.microsoft.com/office/powerpoint/2010/main" val="231292291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7423" y="3201533"/>
            <a:ext cx="4062316" cy="692497"/>
          </a:xfrm>
          <a:prstGeom prst="rect">
            <a:avLst/>
          </a:prstGeom>
          <a:noFill/>
        </p:spPr>
        <p:txBody>
          <a:bodyPr wrap="square" rtlCol="0">
            <a:spAutoFit/>
          </a:bodyPr>
          <a:lstStyle/>
          <a:p>
            <a:r>
              <a:rPr lang="en-US" sz="2100" b="1" dirty="0"/>
              <a:t>Treatment Optimization</a:t>
            </a:r>
          </a:p>
          <a:p>
            <a:r>
              <a:rPr lang="en-US" dirty="0"/>
              <a:t>	</a:t>
            </a:r>
          </a:p>
        </p:txBody>
      </p:sp>
    </p:spTree>
    <p:extLst>
      <p:ext uri="{BB962C8B-B14F-4D97-AF65-F5344CB8AC3E}">
        <p14:creationId xmlns:p14="http://schemas.microsoft.com/office/powerpoint/2010/main" val="3525911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Gonorrhea</a:t>
            </a:r>
          </a:p>
        </p:txBody>
      </p:sp>
      <p:sp>
        <p:nvSpPr>
          <p:cNvPr id="3" name="Content Placeholder 2"/>
          <p:cNvSpPr>
            <a:spLocks noGrp="1"/>
          </p:cNvSpPr>
          <p:nvPr>
            <p:ph sz="half" idx="1"/>
          </p:nvPr>
        </p:nvSpPr>
        <p:spPr>
          <a:xfrm>
            <a:off x="262497" y="1690689"/>
            <a:ext cx="3886200" cy="3263504"/>
          </a:xfrm>
        </p:spPr>
        <p:txBody>
          <a:bodyPr>
            <a:noAutofit/>
          </a:bodyPr>
          <a:lstStyle/>
          <a:p>
            <a:r>
              <a:rPr lang="en-US" sz="1600" b="1" dirty="0"/>
              <a:t>United States</a:t>
            </a:r>
            <a:endParaRPr lang="en-US" sz="1600" dirty="0"/>
          </a:p>
          <a:p>
            <a:pPr lvl="1"/>
            <a:r>
              <a:rPr lang="en-US" sz="1600" dirty="0"/>
              <a:t>Ceftriaxone 250 mg IM in a single dose </a:t>
            </a:r>
            <a:r>
              <a:rPr lang="en-US" sz="1600" i="1" dirty="0"/>
              <a:t>PLUS</a:t>
            </a:r>
            <a:endParaRPr lang="en-US" sz="1600" dirty="0"/>
          </a:p>
          <a:p>
            <a:pPr lvl="1"/>
            <a:r>
              <a:rPr lang="en-US" sz="1600" dirty="0"/>
              <a:t>Azithromycin 1 g orally in a single dose </a:t>
            </a:r>
          </a:p>
          <a:p>
            <a:r>
              <a:rPr lang="en-US" sz="1400" b="1" dirty="0"/>
              <a:t>United Kingdom</a:t>
            </a:r>
            <a:endParaRPr lang="en-US" sz="1400" dirty="0"/>
          </a:p>
          <a:p>
            <a:pPr lvl="1"/>
            <a:r>
              <a:rPr lang="en-US" sz="1600" dirty="0"/>
              <a:t>Ceftriaxone 500 mg IM in a single dose </a:t>
            </a:r>
            <a:r>
              <a:rPr lang="en-US" sz="1600" i="1" dirty="0"/>
              <a:t>PLUS</a:t>
            </a:r>
            <a:endParaRPr lang="en-US" sz="1600" dirty="0"/>
          </a:p>
          <a:p>
            <a:pPr lvl="1"/>
            <a:r>
              <a:rPr lang="en-US" sz="1600" dirty="0"/>
              <a:t>Azithromycin 1 g orally in a single dose </a:t>
            </a:r>
          </a:p>
          <a:p>
            <a:r>
              <a:rPr lang="en-US" sz="1200" b="1" dirty="0"/>
              <a:t>Europe (European CDC)</a:t>
            </a:r>
          </a:p>
          <a:p>
            <a:pPr lvl="1"/>
            <a:r>
              <a:rPr lang="en-US" sz="1600" dirty="0"/>
              <a:t>Ceftriaxone 500 mg IM in single dose PLUS</a:t>
            </a:r>
          </a:p>
          <a:p>
            <a:pPr lvl="1"/>
            <a:r>
              <a:rPr lang="en-US" sz="1600" dirty="0"/>
              <a:t>Azithromycin 2 gm orally in a single dose</a:t>
            </a:r>
          </a:p>
          <a:p>
            <a:r>
              <a:rPr lang="en-US" sz="1400" dirty="0"/>
              <a:t>Japan</a:t>
            </a:r>
          </a:p>
          <a:p>
            <a:pPr lvl="1"/>
            <a:r>
              <a:rPr lang="en-US" sz="1600" dirty="0"/>
              <a:t>Ceftriaxone 1 gm IV/IM in a single dose</a:t>
            </a:r>
          </a:p>
          <a:p>
            <a:endParaRPr lang="en-US" sz="2000" dirty="0"/>
          </a:p>
        </p:txBody>
      </p:sp>
      <p:sp>
        <p:nvSpPr>
          <p:cNvPr id="4" name="Content Placeholder 3"/>
          <p:cNvSpPr>
            <a:spLocks noGrp="1"/>
          </p:cNvSpPr>
          <p:nvPr>
            <p:ph sz="half" idx="2"/>
          </p:nvPr>
        </p:nvSpPr>
        <p:spPr/>
        <p:txBody>
          <a:bodyPr>
            <a:normAutofit fontScale="77500" lnSpcReduction="20000"/>
          </a:bodyPr>
          <a:lstStyle/>
          <a:p>
            <a:pPr>
              <a:buClr>
                <a:srgbClr val="003399"/>
              </a:buClr>
              <a:buFont typeface="Wingdings" panose="05000000000000000000" pitchFamily="2" charset="2"/>
              <a:buChar char="§"/>
            </a:pPr>
            <a:r>
              <a:rPr lang="en-US" sz="2600" dirty="0"/>
              <a:t>Optimize therapeutic regimen </a:t>
            </a:r>
          </a:p>
          <a:p>
            <a:pPr lvl="1">
              <a:buClr>
                <a:srgbClr val="003399"/>
              </a:buClr>
              <a:buFont typeface="Wingdings" panose="05000000000000000000" pitchFamily="2" charset="2"/>
              <a:buChar char="§"/>
            </a:pPr>
            <a:r>
              <a:rPr lang="en-US" sz="2200" dirty="0"/>
              <a:t> PK/PD (site of penetration)</a:t>
            </a:r>
          </a:p>
          <a:p>
            <a:pPr lvl="1">
              <a:buClr>
                <a:srgbClr val="003399"/>
              </a:buClr>
              <a:buFont typeface="Wingdings" panose="05000000000000000000" pitchFamily="2" charset="2"/>
              <a:buChar char="§"/>
            </a:pPr>
            <a:r>
              <a:rPr lang="en-US" sz="2200" dirty="0"/>
              <a:t>Concentration dependent vs independent regimen</a:t>
            </a:r>
          </a:p>
          <a:p>
            <a:pPr lvl="1">
              <a:buClr>
                <a:srgbClr val="003399"/>
              </a:buClr>
              <a:buFont typeface="Wingdings" panose="05000000000000000000" pitchFamily="2" charset="2"/>
              <a:buChar char="§"/>
            </a:pPr>
            <a:r>
              <a:rPr lang="en-US" sz="2200" dirty="0"/>
              <a:t>Bacterial burden</a:t>
            </a:r>
          </a:p>
          <a:p>
            <a:pPr lvl="1">
              <a:buClr>
                <a:srgbClr val="003399"/>
              </a:buClr>
              <a:buFont typeface="Wingdings" panose="05000000000000000000" pitchFamily="2" charset="2"/>
              <a:buChar char="§"/>
            </a:pPr>
            <a:r>
              <a:rPr lang="en-US" sz="2200" dirty="0"/>
              <a:t>Mutational frequency to resistance</a:t>
            </a:r>
          </a:p>
          <a:p>
            <a:pPr lvl="1">
              <a:buClr>
                <a:srgbClr val="003399"/>
              </a:buClr>
              <a:buFont typeface="Wingdings" panose="05000000000000000000" pitchFamily="2" charset="2"/>
              <a:buChar char="§"/>
            </a:pPr>
            <a:r>
              <a:rPr lang="en-US" sz="2200" dirty="0"/>
              <a:t>Resistance suppressive targets do not guarantee eradication</a:t>
            </a:r>
          </a:p>
          <a:p>
            <a:pPr>
              <a:buClr>
                <a:srgbClr val="003399"/>
              </a:buClr>
              <a:buFont typeface="Wingdings" panose="05000000000000000000" pitchFamily="2" charset="2"/>
              <a:buChar char="§"/>
            </a:pPr>
            <a:r>
              <a:rPr lang="en-US" sz="2600" dirty="0"/>
              <a:t>Novel agents (</a:t>
            </a:r>
            <a:r>
              <a:rPr lang="en-US" sz="1800" dirty="0" err="1"/>
              <a:t>Zoliflodacin</a:t>
            </a:r>
            <a:r>
              <a:rPr lang="en-US" sz="1800" dirty="0"/>
              <a:t>, </a:t>
            </a:r>
            <a:r>
              <a:rPr lang="en-US" sz="1800" dirty="0" err="1"/>
              <a:t>Gepotidacin</a:t>
            </a:r>
            <a:r>
              <a:rPr lang="en-US" sz="1800" dirty="0"/>
              <a:t>) </a:t>
            </a:r>
          </a:p>
          <a:p>
            <a:pPr marL="257175" indent="-257175"/>
            <a:r>
              <a:rPr lang="en-GB" sz="2600" dirty="0" smtClean="0"/>
              <a:t>Treatment Failures</a:t>
            </a:r>
          </a:p>
          <a:p>
            <a:pPr marL="600075" lvl="1" indent="-257175"/>
            <a:r>
              <a:rPr lang="en-GB" sz="2300" dirty="0" smtClean="0"/>
              <a:t>Dual therapy in UK (Fifer 2016)</a:t>
            </a:r>
          </a:p>
          <a:p>
            <a:pPr marL="600075" lvl="1" indent="-257175"/>
            <a:r>
              <a:rPr lang="en-GB" sz="2300" dirty="0"/>
              <a:t>Ceftriaxone MIC of </a:t>
            </a:r>
            <a:r>
              <a:rPr lang="en-GB" sz="2300" dirty="0" smtClean="0"/>
              <a:t>0.5mg/L, </a:t>
            </a:r>
            <a:r>
              <a:rPr lang="en-GB" sz="2300" dirty="0"/>
              <a:t>azithromycin MIC of &gt;</a:t>
            </a:r>
            <a:r>
              <a:rPr lang="en-GB" sz="2300" dirty="0" smtClean="0"/>
              <a:t>256mg/L in UK, Australia (March 2018)</a:t>
            </a:r>
          </a:p>
          <a:p>
            <a:pPr marL="600075" lvl="1" indent="-257175"/>
            <a:endParaRPr lang="en-GB" sz="2600" dirty="0" smtClean="0"/>
          </a:p>
          <a:p>
            <a:pPr marL="942975" lvl="2" indent="-257175"/>
            <a:endParaRPr lang="en-GB" dirty="0" smtClean="0"/>
          </a:p>
          <a:p>
            <a:pPr lvl="1">
              <a:buClr>
                <a:srgbClr val="003399"/>
              </a:buClr>
              <a:buFont typeface="Wingdings" panose="05000000000000000000" pitchFamily="2" charset="2"/>
              <a:buChar char="§"/>
            </a:pPr>
            <a:endParaRPr lang="en-US" sz="1350" dirty="0"/>
          </a:p>
          <a:p>
            <a:pPr>
              <a:buClr>
                <a:srgbClr val="003399"/>
              </a:buClr>
              <a:buFont typeface="Wingdings" panose="05000000000000000000" pitchFamily="2" charset="2"/>
              <a:buChar char="§"/>
            </a:pPr>
            <a:endParaRPr lang="en-US" sz="2175" dirty="0"/>
          </a:p>
        </p:txBody>
      </p:sp>
    </p:spTree>
    <p:extLst>
      <p:ext uri="{BB962C8B-B14F-4D97-AF65-F5344CB8AC3E}">
        <p14:creationId xmlns:p14="http://schemas.microsoft.com/office/powerpoint/2010/main" val="177382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001" y="376319"/>
            <a:ext cx="5138166" cy="6035040"/>
          </a:xfrm>
          <a:prstGeom prst="rect">
            <a:avLst/>
          </a:prstGeom>
        </p:spPr>
      </p:pic>
      <p:sp>
        <p:nvSpPr>
          <p:cNvPr id="3" name="TextBox 2"/>
          <p:cNvSpPr txBox="1"/>
          <p:nvPr/>
        </p:nvSpPr>
        <p:spPr>
          <a:xfrm>
            <a:off x="7167746" y="5535236"/>
            <a:ext cx="2558816" cy="230832"/>
          </a:xfrm>
          <a:prstGeom prst="rect">
            <a:avLst/>
          </a:prstGeom>
          <a:noFill/>
        </p:spPr>
        <p:txBody>
          <a:bodyPr wrap="square" rtlCol="0">
            <a:spAutoFit/>
          </a:bodyPr>
          <a:lstStyle/>
          <a:p>
            <a:r>
              <a:rPr lang="en-US" sz="900" dirty="0"/>
              <a:t>Harris, Lancet Infect Dis 2018</a:t>
            </a:r>
          </a:p>
        </p:txBody>
      </p:sp>
      <p:sp>
        <p:nvSpPr>
          <p:cNvPr id="4" name="TextBox 3"/>
          <p:cNvSpPr txBox="1"/>
          <p:nvPr/>
        </p:nvSpPr>
        <p:spPr>
          <a:xfrm>
            <a:off x="5868144" y="1052737"/>
            <a:ext cx="1944216" cy="738664"/>
          </a:xfrm>
          <a:prstGeom prst="rect">
            <a:avLst/>
          </a:prstGeom>
          <a:noFill/>
        </p:spPr>
        <p:txBody>
          <a:bodyPr wrap="square" rtlCol="0">
            <a:spAutoFit/>
          </a:bodyPr>
          <a:lstStyle/>
          <a:p>
            <a:r>
              <a:rPr lang="en-US" sz="1400" dirty="0"/>
              <a:t>Genotypic Antimicrobial</a:t>
            </a:r>
          </a:p>
          <a:p>
            <a:r>
              <a:rPr lang="en-US" sz="1400" dirty="0"/>
              <a:t>Resistance Determinants</a:t>
            </a:r>
          </a:p>
        </p:txBody>
      </p:sp>
      <p:sp>
        <p:nvSpPr>
          <p:cNvPr id="5" name="TextBox 4"/>
          <p:cNvSpPr txBox="1"/>
          <p:nvPr/>
        </p:nvSpPr>
        <p:spPr>
          <a:xfrm>
            <a:off x="6222641" y="2479380"/>
            <a:ext cx="1890210" cy="2585323"/>
          </a:xfrm>
          <a:prstGeom prst="rect">
            <a:avLst/>
          </a:prstGeom>
          <a:noFill/>
        </p:spPr>
        <p:txBody>
          <a:bodyPr wrap="square" rtlCol="0">
            <a:spAutoFit/>
          </a:bodyPr>
          <a:lstStyle/>
          <a:p>
            <a:pPr marL="214313" indent="-214313">
              <a:buFont typeface="Arial" panose="020B0604020202020204" pitchFamily="34" charset="0"/>
              <a:buChar char="•"/>
            </a:pPr>
            <a:r>
              <a:rPr lang="en-US" sz="1350" dirty="0"/>
              <a:t>Use of WGS in conjunction with epidemiological and phenotypic data</a:t>
            </a:r>
          </a:p>
          <a:p>
            <a:pPr marL="214313" indent="-214313">
              <a:buFont typeface="Arial" panose="020B0604020202020204" pitchFamily="34" charset="0"/>
              <a:buChar char="•"/>
            </a:pPr>
            <a:r>
              <a:rPr lang="en-US" sz="1350" dirty="0"/>
              <a:t>Enhances understanding of the distribution of resistance clades</a:t>
            </a:r>
          </a:p>
          <a:p>
            <a:pPr marL="214313" indent="-214313">
              <a:buFont typeface="Arial" panose="020B0604020202020204" pitchFamily="34" charset="0"/>
              <a:buChar char="•"/>
            </a:pPr>
            <a:r>
              <a:rPr lang="en-US" sz="1350" dirty="0"/>
              <a:t>All but one isolate with </a:t>
            </a:r>
            <a:r>
              <a:rPr lang="en-US" sz="1350" dirty="0" err="1"/>
              <a:t>azi</a:t>
            </a:r>
            <a:r>
              <a:rPr lang="en-US" sz="1350" dirty="0"/>
              <a:t>  MIC at least 2, had 2597C-T, not seen in isolates &lt;2</a:t>
            </a:r>
          </a:p>
        </p:txBody>
      </p:sp>
    </p:spTree>
    <p:extLst>
      <p:ext uri="{BB962C8B-B14F-4D97-AF65-F5344CB8AC3E}">
        <p14:creationId xmlns:p14="http://schemas.microsoft.com/office/powerpoint/2010/main" val="1994606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Global Antibiotic Research and Development Partnership</a:t>
            </a:r>
          </a:p>
        </p:txBody>
      </p:sp>
      <p:sp>
        <p:nvSpPr>
          <p:cNvPr id="3" name="Content Placeholder 2"/>
          <p:cNvSpPr>
            <a:spLocks noGrp="1"/>
          </p:cNvSpPr>
          <p:nvPr>
            <p:ph idx="1"/>
          </p:nvPr>
        </p:nvSpPr>
        <p:spPr/>
        <p:txBody>
          <a:bodyPr/>
          <a:lstStyle/>
          <a:p>
            <a:r>
              <a:rPr lang="en-US" dirty="0" smtClean="0"/>
              <a:t>Launched by WHO and Drugs for Neglected Disease Initiative in 2016 </a:t>
            </a:r>
          </a:p>
          <a:p>
            <a:r>
              <a:rPr lang="en-US" dirty="0" smtClean="0"/>
              <a:t>Draft of acceptable GC target product profiles and timeline </a:t>
            </a:r>
          </a:p>
          <a:p>
            <a:r>
              <a:rPr lang="en-US" dirty="0" smtClean="0"/>
              <a:t>Research and Development plan</a:t>
            </a:r>
          </a:p>
          <a:p>
            <a:pPr lvl="1"/>
            <a:r>
              <a:rPr lang="en-US" dirty="0"/>
              <a:t>Accelerate the development of a new clinical entity</a:t>
            </a:r>
          </a:p>
          <a:p>
            <a:pPr lvl="1"/>
            <a:r>
              <a:rPr lang="en-US" dirty="0"/>
              <a:t>Evaluate the potential of existing antimicrobials and combinations</a:t>
            </a:r>
          </a:p>
          <a:p>
            <a:pPr lvl="1"/>
            <a:r>
              <a:rPr lang="en-US" dirty="0"/>
              <a:t>Explore co-packaging and fixed dose combinations</a:t>
            </a:r>
          </a:p>
          <a:p>
            <a:pPr lvl="1"/>
            <a:r>
              <a:rPr lang="en-US" dirty="0"/>
              <a:t>Development of simplified treatment guidelines</a:t>
            </a:r>
          </a:p>
        </p:txBody>
      </p:sp>
      <p:sp>
        <p:nvSpPr>
          <p:cNvPr id="4" name="TextBox 3"/>
          <p:cNvSpPr txBox="1"/>
          <p:nvPr/>
        </p:nvSpPr>
        <p:spPr>
          <a:xfrm>
            <a:off x="7157614" y="5259140"/>
            <a:ext cx="1776222" cy="253916"/>
          </a:xfrm>
          <a:prstGeom prst="rect">
            <a:avLst/>
          </a:prstGeom>
          <a:noFill/>
        </p:spPr>
        <p:txBody>
          <a:bodyPr wrap="square" rtlCol="0">
            <a:spAutoFit/>
          </a:bodyPr>
          <a:lstStyle/>
          <a:p>
            <a:r>
              <a:rPr lang="en-US" sz="1050" dirty="0" err="1"/>
              <a:t>Alirol</a:t>
            </a:r>
            <a:r>
              <a:rPr lang="en-US" sz="1050" dirty="0"/>
              <a:t>, </a:t>
            </a:r>
            <a:r>
              <a:rPr lang="en-US" sz="1050" dirty="0" err="1"/>
              <a:t>PloS</a:t>
            </a:r>
            <a:r>
              <a:rPr lang="en-US" sz="1050" dirty="0"/>
              <a:t> Med 2017</a:t>
            </a:r>
          </a:p>
        </p:txBody>
      </p:sp>
    </p:spTree>
    <p:extLst>
      <p:ext uri="{BB962C8B-B14F-4D97-AF65-F5344CB8AC3E}">
        <p14:creationId xmlns:p14="http://schemas.microsoft.com/office/powerpoint/2010/main" val="256424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8635" y="2995793"/>
            <a:ext cx="4062316" cy="846386"/>
          </a:xfrm>
          <a:prstGeom prst="rect">
            <a:avLst/>
          </a:prstGeom>
          <a:noFill/>
        </p:spPr>
        <p:txBody>
          <a:bodyPr wrap="square" rtlCol="0">
            <a:spAutoFit/>
          </a:bodyPr>
          <a:lstStyle/>
          <a:p>
            <a:r>
              <a:rPr lang="en-US" sz="2800" b="1" dirty="0"/>
              <a:t>GC Epidemiology</a:t>
            </a:r>
          </a:p>
          <a:p>
            <a:r>
              <a:rPr lang="en-US" sz="2100" dirty="0"/>
              <a:t>	</a:t>
            </a:r>
          </a:p>
        </p:txBody>
      </p:sp>
    </p:spTree>
    <p:extLst>
      <p:ext uri="{BB962C8B-B14F-4D97-AF65-F5344CB8AC3E}">
        <p14:creationId xmlns:p14="http://schemas.microsoft.com/office/powerpoint/2010/main" val="2659412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5648" y="872153"/>
            <a:ext cx="6017467" cy="5065062"/>
          </a:xfrm>
          <a:prstGeom prst="rect">
            <a:avLst/>
          </a:prstGeom>
        </p:spPr>
      </p:pic>
    </p:spTree>
    <p:extLst>
      <p:ext uri="{BB962C8B-B14F-4D97-AF65-F5344CB8AC3E}">
        <p14:creationId xmlns:p14="http://schemas.microsoft.com/office/powerpoint/2010/main" val="4215903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i="1" dirty="0"/>
              <a:t>N. gonorrhoeae</a:t>
            </a:r>
            <a:r>
              <a:rPr lang="en-US" sz="3000" b="1" dirty="0"/>
              <a:t>:  Protection from responses to meningitis vaccine?</a:t>
            </a:r>
          </a:p>
        </p:txBody>
      </p:sp>
      <p:sp>
        <p:nvSpPr>
          <p:cNvPr id="3" name="Content Placeholder 2"/>
          <p:cNvSpPr>
            <a:spLocks noGrp="1"/>
          </p:cNvSpPr>
          <p:nvPr>
            <p:ph idx="1"/>
          </p:nvPr>
        </p:nvSpPr>
        <p:spPr/>
        <p:txBody>
          <a:bodyPr>
            <a:normAutofit/>
          </a:bodyPr>
          <a:lstStyle/>
          <a:p>
            <a:r>
              <a:rPr lang="en-US" dirty="0"/>
              <a:t>Outer membrane vesicle </a:t>
            </a:r>
            <a:r>
              <a:rPr lang="en-US" dirty="0" err="1"/>
              <a:t>meninogococcal</a:t>
            </a:r>
            <a:r>
              <a:rPr lang="en-US" dirty="0"/>
              <a:t> group B vaccine </a:t>
            </a:r>
          </a:p>
          <a:p>
            <a:pPr lvl="1"/>
            <a:r>
              <a:rPr lang="en-US" dirty="0"/>
              <a:t>80-90% homology between </a:t>
            </a:r>
            <a:r>
              <a:rPr lang="en-US" i="1" dirty="0"/>
              <a:t>N. </a:t>
            </a:r>
            <a:r>
              <a:rPr lang="en-US" i="1" dirty="0" err="1"/>
              <a:t>gonorrhoeae</a:t>
            </a:r>
            <a:r>
              <a:rPr lang="en-US" i="1" dirty="0"/>
              <a:t> </a:t>
            </a:r>
            <a:r>
              <a:rPr lang="en-US" dirty="0"/>
              <a:t>and </a:t>
            </a:r>
            <a:r>
              <a:rPr lang="en-US" i="1" dirty="0"/>
              <a:t>N. </a:t>
            </a:r>
            <a:r>
              <a:rPr lang="en-US" i="1" dirty="0" err="1"/>
              <a:t>meningitidis</a:t>
            </a:r>
            <a:endParaRPr lang="en-US" i="1" dirty="0"/>
          </a:p>
          <a:p>
            <a:pPr lvl="1"/>
            <a:r>
              <a:rPr lang="en-US" dirty="0"/>
              <a:t>Case-control study (~1:10) in New Zealand</a:t>
            </a:r>
          </a:p>
          <a:p>
            <a:pPr lvl="2"/>
            <a:r>
              <a:rPr lang="en-US" dirty="0"/>
              <a:t>Cases:  </a:t>
            </a:r>
            <a:r>
              <a:rPr lang="en-US" dirty="0" err="1"/>
              <a:t>Gonorrhoea</a:t>
            </a:r>
            <a:r>
              <a:rPr lang="en-US" dirty="0"/>
              <a:t>-positive only</a:t>
            </a:r>
          </a:p>
          <a:p>
            <a:pPr lvl="2"/>
            <a:r>
              <a:rPr lang="en-US" dirty="0"/>
              <a:t>Controls:  Chlamydia-positive only</a:t>
            </a:r>
          </a:p>
        </p:txBody>
      </p:sp>
      <p:sp>
        <p:nvSpPr>
          <p:cNvPr id="4" name="TextBox 14"/>
          <p:cNvSpPr txBox="1">
            <a:spLocks noChangeArrowheads="1"/>
          </p:cNvSpPr>
          <p:nvPr/>
        </p:nvSpPr>
        <p:spPr bwMode="auto">
          <a:xfrm>
            <a:off x="6656036" y="5469579"/>
            <a:ext cx="2613326"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rgbClr val="A5AB81"/>
              </a:buClr>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D8B25C"/>
              </a:buClr>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Clr>
                <a:srgbClr val="7BA79D"/>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BA79D"/>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BA79D"/>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BA79D"/>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BA79D"/>
              </a:buClr>
              <a:buFont typeface="Wingdings 3" panose="05040102010807070707" pitchFamily="18" charset="2"/>
              <a:buChar char=""/>
              <a:defRPr sz="2000">
                <a:solidFill>
                  <a:schemeClr val="tx1"/>
                </a:solidFill>
                <a:latin typeface="Arial" panose="020B0604020202020204" pitchFamily="34" charset="0"/>
              </a:defRPr>
            </a:lvl9pPr>
          </a:lstStyle>
          <a:p>
            <a:pPr algn="ctr" eaLnBrk="1" hangingPunct="1">
              <a:buClrTx/>
              <a:buSzTx/>
              <a:buFontTx/>
              <a:buNone/>
            </a:pPr>
            <a:r>
              <a:rPr lang="en-US" altLang="en-US" sz="788" i="1" dirty="0">
                <a:latin typeface="Calibri" panose="020F0502020204030204" pitchFamily="34" charset="0"/>
              </a:rPr>
              <a:t> </a:t>
            </a:r>
            <a:r>
              <a:rPr lang="en-US" altLang="en-US" sz="788" dirty="0" err="1">
                <a:latin typeface="Calibri" panose="020F0502020204030204" pitchFamily="34" charset="0"/>
              </a:rPr>
              <a:t>Petousis</a:t>
            </a:r>
            <a:r>
              <a:rPr lang="en-US" altLang="en-US" sz="788" dirty="0">
                <a:latin typeface="Calibri" panose="020F0502020204030204" pitchFamily="34" charset="0"/>
              </a:rPr>
              <a:t>-Harris et al, Lancet 2017</a:t>
            </a:r>
          </a:p>
        </p:txBody>
      </p:sp>
      <p:graphicFrame>
        <p:nvGraphicFramePr>
          <p:cNvPr id="6" name="Content Placeholder 3"/>
          <p:cNvGraphicFramePr>
            <a:graphicFrameLocks/>
          </p:cNvGraphicFramePr>
          <p:nvPr>
            <p:extLst/>
          </p:nvPr>
        </p:nvGraphicFramePr>
        <p:xfrm>
          <a:off x="1711544" y="3726034"/>
          <a:ext cx="4714875" cy="1805940"/>
        </p:xfrm>
        <a:graphic>
          <a:graphicData uri="http://schemas.openxmlformats.org/drawingml/2006/table">
            <a:tbl>
              <a:tblPr firstRow="1" bandRow="1">
                <a:tableStyleId>{5C22544A-7EE6-4342-B048-85BDC9FD1C3A}</a:tableStyleId>
              </a:tblPr>
              <a:tblGrid>
                <a:gridCol w="1571625">
                  <a:extLst>
                    <a:ext uri="{9D8B030D-6E8A-4147-A177-3AD203B41FA5}">
                      <a16:colId xmlns:a16="http://schemas.microsoft.com/office/drawing/2014/main" xmlns="" val="20000"/>
                    </a:ext>
                  </a:extLst>
                </a:gridCol>
                <a:gridCol w="1571625">
                  <a:extLst>
                    <a:ext uri="{9D8B030D-6E8A-4147-A177-3AD203B41FA5}">
                      <a16:colId xmlns:a16="http://schemas.microsoft.com/office/drawing/2014/main" xmlns="" val="20001"/>
                    </a:ext>
                  </a:extLst>
                </a:gridCol>
                <a:gridCol w="1571625">
                  <a:extLst>
                    <a:ext uri="{9D8B030D-6E8A-4147-A177-3AD203B41FA5}">
                      <a16:colId xmlns:a16="http://schemas.microsoft.com/office/drawing/2014/main" xmlns="" val="20002"/>
                    </a:ext>
                  </a:extLst>
                </a:gridCol>
              </a:tblGrid>
              <a:tr h="211455">
                <a:tc>
                  <a:txBody>
                    <a:bodyPr/>
                    <a:lstStyle/>
                    <a:p>
                      <a:endParaRPr lang="en-US" sz="1100" dirty="0"/>
                    </a:p>
                  </a:txBody>
                  <a:tcPr marL="51435" marR="51435" marT="25718" marB="25718"/>
                </a:tc>
                <a:tc>
                  <a:txBody>
                    <a:bodyPr/>
                    <a:lstStyle/>
                    <a:p>
                      <a:pPr algn="ctr"/>
                      <a:r>
                        <a:rPr lang="en-US" sz="1100" dirty="0"/>
                        <a:t>Adjusted OR</a:t>
                      </a:r>
                    </a:p>
                  </a:txBody>
                  <a:tcPr marL="51435" marR="51435" marT="25718" marB="25718"/>
                </a:tc>
                <a:tc>
                  <a:txBody>
                    <a:bodyPr/>
                    <a:lstStyle/>
                    <a:p>
                      <a:pPr algn="ctr"/>
                      <a:r>
                        <a:rPr lang="en-US" sz="1100" dirty="0"/>
                        <a:t>VE (95% CI)</a:t>
                      </a:r>
                    </a:p>
                  </a:txBody>
                  <a:tcPr marL="51435" marR="51435" marT="25718" marB="25718"/>
                </a:tc>
                <a:extLst>
                  <a:ext uri="{0D108BD9-81ED-4DB2-BD59-A6C34878D82A}">
                    <a16:rowId xmlns:a16="http://schemas.microsoft.com/office/drawing/2014/main" xmlns="" val="10000"/>
                  </a:ext>
                </a:extLst>
              </a:tr>
              <a:tr h="531495">
                <a:tc>
                  <a:txBody>
                    <a:bodyPr/>
                    <a:lstStyle/>
                    <a:p>
                      <a:r>
                        <a:rPr lang="en-US" sz="1100" dirty="0"/>
                        <a:t>Vaccinated vs</a:t>
                      </a:r>
                      <a:r>
                        <a:rPr lang="en-US" sz="1100" baseline="0" dirty="0"/>
                        <a:t> </a:t>
                      </a:r>
                      <a:r>
                        <a:rPr lang="en-US" sz="1100" dirty="0"/>
                        <a:t>unvaccinated</a:t>
                      </a:r>
                    </a:p>
                    <a:p>
                      <a:r>
                        <a:rPr lang="en-US" sz="1100" dirty="0"/>
                        <a:t>2004-2014</a:t>
                      </a:r>
                    </a:p>
                  </a:txBody>
                  <a:tcPr marL="51435" marR="51435" marT="25718" marB="25718"/>
                </a:tc>
                <a:tc>
                  <a:txBody>
                    <a:bodyPr/>
                    <a:lstStyle/>
                    <a:p>
                      <a:pPr algn="ctr"/>
                      <a:r>
                        <a:rPr lang="en-US" sz="1100" dirty="0"/>
                        <a:t>0.69</a:t>
                      </a:r>
                      <a:r>
                        <a:rPr lang="en-US" sz="1100" baseline="0" dirty="0"/>
                        <a:t> (0.61-0.79)</a:t>
                      </a:r>
                      <a:endParaRPr lang="en-US" sz="1100" dirty="0"/>
                    </a:p>
                  </a:txBody>
                  <a:tcPr marL="51435" marR="51435" marT="25718" marB="25718"/>
                </a:tc>
                <a:tc>
                  <a:txBody>
                    <a:bodyPr/>
                    <a:lstStyle/>
                    <a:p>
                      <a:pPr algn="ctr"/>
                      <a:r>
                        <a:rPr lang="en-US" sz="1100" dirty="0"/>
                        <a:t>31%</a:t>
                      </a:r>
                      <a:r>
                        <a:rPr lang="en-US" sz="1100" baseline="0" dirty="0"/>
                        <a:t> (21-39)</a:t>
                      </a:r>
                      <a:endParaRPr lang="en-US" sz="1100" dirty="0"/>
                    </a:p>
                  </a:txBody>
                  <a:tcPr marL="51435" marR="51435" marT="25718" marB="25718"/>
                </a:tc>
                <a:extLst>
                  <a:ext uri="{0D108BD9-81ED-4DB2-BD59-A6C34878D82A}">
                    <a16:rowId xmlns:a16="http://schemas.microsoft.com/office/drawing/2014/main" xmlns="" val="10001"/>
                  </a:ext>
                </a:extLst>
              </a:tr>
              <a:tr h="531495">
                <a:tc>
                  <a:txBody>
                    <a:bodyPr/>
                    <a:lstStyle/>
                    <a:p>
                      <a:r>
                        <a:rPr lang="en-US" sz="1100" dirty="0"/>
                        <a:t>Vaccinated vs unvaccinated:</a:t>
                      </a:r>
                    </a:p>
                    <a:p>
                      <a:r>
                        <a:rPr lang="en-US" sz="1100" dirty="0"/>
                        <a:t>2004-2009</a:t>
                      </a:r>
                    </a:p>
                  </a:txBody>
                  <a:tcPr marL="51435" marR="51435" marT="25718" marB="25718"/>
                </a:tc>
                <a:tc>
                  <a:txBody>
                    <a:bodyPr/>
                    <a:lstStyle/>
                    <a:p>
                      <a:pPr algn="ctr"/>
                      <a:r>
                        <a:rPr lang="en-US" sz="1100" dirty="0"/>
                        <a:t>0.80 (0.66-0.98)</a:t>
                      </a:r>
                    </a:p>
                  </a:txBody>
                  <a:tcPr marL="51435" marR="51435" marT="25718" marB="25718"/>
                </a:tc>
                <a:tc>
                  <a:txBody>
                    <a:bodyPr/>
                    <a:lstStyle/>
                    <a:p>
                      <a:pPr algn="ctr"/>
                      <a:r>
                        <a:rPr lang="en-US" sz="1100" dirty="0"/>
                        <a:t>20% (2-34)</a:t>
                      </a:r>
                    </a:p>
                  </a:txBody>
                  <a:tcPr marL="51435" marR="51435" marT="25718" marB="25718"/>
                </a:tc>
                <a:extLst>
                  <a:ext uri="{0D108BD9-81ED-4DB2-BD59-A6C34878D82A}">
                    <a16:rowId xmlns:a16="http://schemas.microsoft.com/office/drawing/2014/main" xmlns="" val="10002"/>
                  </a:ext>
                </a:extLst>
              </a:tr>
              <a:tr h="531495">
                <a:tc>
                  <a:txBody>
                    <a:bodyPr/>
                    <a:lstStyle/>
                    <a:p>
                      <a:r>
                        <a:rPr lang="en-US" sz="1100" dirty="0"/>
                        <a:t>Vaccinated vs unvaccinated:</a:t>
                      </a:r>
                    </a:p>
                    <a:p>
                      <a:r>
                        <a:rPr lang="en-US" sz="1100" dirty="0"/>
                        <a:t>2010-2014</a:t>
                      </a:r>
                    </a:p>
                  </a:txBody>
                  <a:tcPr marL="51435" marR="51435" marT="25718" marB="25718"/>
                </a:tc>
                <a:tc>
                  <a:txBody>
                    <a:bodyPr/>
                    <a:lstStyle/>
                    <a:p>
                      <a:pPr algn="ctr"/>
                      <a:r>
                        <a:rPr lang="en-US" sz="1100" dirty="0"/>
                        <a:t>0.91</a:t>
                      </a:r>
                      <a:r>
                        <a:rPr lang="en-US" sz="1100" baseline="0" dirty="0"/>
                        <a:t> (0.75-1.11)</a:t>
                      </a:r>
                      <a:endParaRPr lang="en-US" sz="1100" dirty="0"/>
                    </a:p>
                  </a:txBody>
                  <a:tcPr marL="51435" marR="51435" marT="25718" marB="25718"/>
                </a:tc>
                <a:tc>
                  <a:txBody>
                    <a:bodyPr/>
                    <a:lstStyle/>
                    <a:p>
                      <a:pPr algn="ctr"/>
                      <a:r>
                        <a:rPr lang="en-US" sz="1100" dirty="0"/>
                        <a:t>9% (0-25)</a:t>
                      </a:r>
                    </a:p>
                  </a:txBody>
                  <a:tcPr marL="51435" marR="51435" marT="25718" marB="25718"/>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38119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93" y="430744"/>
            <a:ext cx="7886700" cy="994172"/>
          </a:xfrm>
        </p:spPr>
        <p:txBody>
          <a:bodyPr>
            <a:normAutofit/>
          </a:bodyPr>
          <a:lstStyle/>
          <a:p>
            <a:r>
              <a:rPr lang="en-US" sz="2100" b="1" dirty="0"/>
              <a:t>Gonorrhea Prevention Efforts</a:t>
            </a:r>
          </a:p>
        </p:txBody>
      </p:sp>
      <p:sp>
        <p:nvSpPr>
          <p:cNvPr id="3" name="Text Placeholder 2"/>
          <p:cNvSpPr>
            <a:spLocks noGrp="1"/>
          </p:cNvSpPr>
          <p:nvPr>
            <p:ph type="body" idx="1"/>
          </p:nvPr>
        </p:nvSpPr>
        <p:spPr/>
        <p:txBody>
          <a:bodyPr>
            <a:normAutofit lnSpcReduction="10000"/>
          </a:bodyPr>
          <a:lstStyle/>
          <a:p>
            <a:r>
              <a:rPr lang="en-US" dirty="0"/>
              <a:t>Enhance </a:t>
            </a:r>
            <a:r>
              <a:rPr lang="en-US" dirty="0" smtClean="0"/>
              <a:t>international </a:t>
            </a:r>
            <a:r>
              <a:rPr lang="en-US" dirty="0"/>
              <a:t>surveillance </a:t>
            </a:r>
            <a:r>
              <a:rPr lang="en-US" dirty="0" smtClean="0"/>
              <a:t>efforts</a:t>
            </a:r>
            <a:endParaRPr lang="en-US" dirty="0"/>
          </a:p>
          <a:p>
            <a:r>
              <a:rPr lang="en-US" dirty="0" smtClean="0"/>
              <a:t>Screening </a:t>
            </a:r>
            <a:r>
              <a:rPr lang="en-US" dirty="0"/>
              <a:t>of populations at risk for infection</a:t>
            </a:r>
          </a:p>
          <a:p>
            <a:r>
              <a:rPr lang="en-US" dirty="0" smtClean="0"/>
              <a:t>Clinical presentation variable/Role of extra-genital infection</a:t>
            </a:r>
          </a:p>
          <a:p>
            <a:r>
              <a:rPr lang="en-US" dirty="0" smtClean="0"/>
              <a:t>Partner Services/Social Determinants of Health</a:t>
            </a:r>
          </a:p>
          <a:p>
            <a:r>
              <a:rPr lang="en-US" dirty="0" smtClean="0"/>
              <a:t>Effective treatment</a:t>
            </a:r>
          </a:p>
          <a:p>
            <a:pPr lvl="1"/>
            <a:r>
              <a:rPr lang="en-US" dirty="0" smtClean="0"/>
              <a:t>Dual vs single </a:t>
            </a:r>
            <a:r>
              <a:rPr lang="en-US" dirty="0"/>
              <a:t>therapy (PK/PD, site of infection</a:t>
            </a:r>
            <a:r>
              <a:rPr lang="en-US" dirty="0" smtClean="0"/>
              <a:t>)</a:t>
            </a:r>
          </a:p>
          <a:p>
            <a:pPr lvl="1"/>
            <a:r>
              <a:rPr lang="en-US" dirty="0" smtClean="0"/>
              <a:t>Antimicrobial stewardship</a:t>
            </a:r>
          </a:p>
          <a:p>
            <a:pPr lvl="1"/>
            <a:r>
              <a:rPr lang="en-US" dirty="0" smtClean="0"/>
              <a:t>Novel therapeutics</a:t>
            </a:r>
            <a:endParaRPr lang="en-US" dirty="0"/>
          </a:p>
          <a:p>
            <a:pPr lvl="1"/>
            <a:r>
              <a:rPr lang="en-US" dirty="0" smtClean="0"/>
              <a:t>GARDP initiative</a:t>
            </a:r>
            <a:endParaRPr lang="en-US" dirty="0"/>
          </a:p>
          <a:p>
            <a:endParaRPr lang="en-US" dirty="0"/>
          </a:p>
        </p:txBody>
      </p:sp>
    </p:spTree>
    <p:extLst>
      <p:ext uri="{BB962C8B-B14F-4D97-AF65-F5344CB8AC3E}">
        <p14:creationId xmlns:p14="http://schemas.microsoft.com/office/powerpoint/2010/main" val="179568546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b="1" dirty="0"/>
          </a:p>
        </p:txBody>
      </p:sp>
      <p:sp>
        <p:nvSpPr>
          <p:cNvPr id="3" name="Content Placeholder 2"/>
          <p:cNvSpPr>
            <a:spLocks noGrp="1"/>
          </p:cNvSpPr>
          <p:nvPr>
            <p:ph idx="1"/>
          </p:nvPr>
        </p:nvSpPr>
        <p:spPr/>
        <p:txBody>
          <a:bodyPr/>
          <a:lstStyle/>
          <a:p>
            <a:r>
              <a:rPr lang="en-US" dirty="0" smtClean="0"/>
              <a:t>Global Antibiotic Research and </a:t>
            </a:r>
            <a:r>
              <a:rPr lang="en-US" smtClean="0"/>
              <a:t>Development Partnership</a:t>
            </a:r>
          </a:p>
          <a:p>
            <a:r>
              <a:rPr lang="en-US" dirty="0" smtClean="0"/>
              <a:t>Lizzie </a:t>
            </a:r>
            <a:r>
              <a:rPr lang="en-US" dirty="0" err="1" smtClean="0"/>
              <a:t>Torrone</a:t>
            </a:r>
            <a:endParaRPr lang="en-US" dirty="0" smtClean="0"/>
          </a:p>
          <a:p>
            <a:r>
              <a:rPr lang="en-US" dirty="0" smtClean="0"/>
              <a:t>Emily Weston</a:t>
            </a:r>
            <a:endParaRPr lang="en-US" dirty="0"/>
          </a:p>
        </p:txBody>
      </p:sp>
    </p:spTree>
    <p:extLst>
      <p:ext uri="{BB962C8B-B14F-4D97-AF65-F5344CB8AC3E}">
        <p14:creationId xmlns:p14="http://schemas.microsoft.com/office/powerpoint/2010/main" val="418742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09" y="444102"/>
            <a:ext cx="5915025" cy="745629"/>
          </a:xfrm>
        </p:spPr>
        <p:txBody>
          <a:bodyPr>
            <a:noAutofit/>
          </a:bodyPr>
          <a:lstStyle/>
          <a:p>
            <a:r>
              <a:rPr lang="en-US" altLang="en-US" sz="2400" dirty="0">
                <a:latin typeface="Calibri"/>
                <a:cs typeface="Calibri" pitchFamily="34" charset="0"/>
              </a:rPr>
              <a:t>WHO Global STI Estimates of 4 Curable STIs</a:t>
            </a:r>
            <a:br>
              <a:rPr lang="en-US" altLang="en-US" sz="2400" dirty="0">
                <a:latin typeface="Calibri"/>
                <a:cs typeface="Calibri" pitchFamily="34" charset="0"/>
              </a:rPr>
            </a:br>
            <a:endParaRPr lang="en-US" sz="2400" dirty="0"/>
          </a:p>
        </p:txBody>
      </p:sp>
      <p:pic>
        <p:nvPicPr>
          <p:cNvPr id="5" name="Picture 2"/>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116799"/>
            <a:ext cx="4224528" cy="240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sz="half" idx="2"/>
          </p:nvPr>
        </p:nvPicPr>
        <p:blipFill>
          <a:blip r:embed="rId3"/>
          <a:stretch>
            <a:fillRect/>
          </a:stretch>
        </p:blipFill>
        <p:spPr>
          <a:xfrm>
            <a:off x="4015752" y="1189732"/>
            <a:ext cx="5136642" cy="4888611"/>
          </a:xfrm>
          <a:prstGeom prst="rect">
            <a:avLst/>
          </a:prstGeom>
        </p:spPr>
      </p:pic>
      <p:sp>
        <p:nvSpPr>
          <p:cNvPr id="7" name="TextBox 6"/>
          <p:cNvSpPr txBox="1"/>
          <p:nvPr/>
        </p:nvSpPr>
        <p:spPr>
          <a:xfrm>
            <a:off x="702226" y="4907181"/>
            <a:ext cx="2621471" cy="404085"/>
          </a:xfrm>
          <a:prstGeom prst="rect">
            <a:avLst/>
          </a:prstGeom>
          <a:noFill/>
        </p:spPr>
        <p:txBody>
          <a:bodyPr wrap="square" rtlCol="0">
            <a:spAutoFit/>
          </a:bodyPr>
          <a:lstStyle/>
          <a:p>
            <a:pPr defTabSz="914332">
              <a:spcBef>
                <a:spcPct val="20000"/>
              </a:spcBef>
            </a:pPr>
            <a:r>
              <a:rPr lang="en-US" altLang="en-US" sz="1013" dirty="0">
                <a:solidFill>
                  <a:srgbClr val="000000"/>
                </a:solidFill>
                <a:latin typeface="Calibri" pitchFamily="34" charset="0"/>
                <a:cs typeface="Calibri" pitchFamily="34" charset="0"/>
              </a:rPr>
              <a:t>Curable STIs: chlamydia, gonorrhea, syphilis, </a:t>
            </a:r>
            <a:r>
              <a:rPr lang="en-US" altLang="en-US" sz="1013" dirty="0" err="1">
                <a:solidFill>
                  <a:srgbClr val="000000"/>
                </a:solidFill>
                <a:latin typeface="Calibri" pitchFamily="34" charset="0"/>
                <a:cs typeface="Calibri" pitchFamily="34" charset="0"/>
              </a:rPr>
              <a:t>trichomoniasis</a:t>
            </a:r>
            <a:endParaRPr lang="en-US" altLang="en-US" sz="1013" dirty="0">
              <a:solidFill>
                <a:srgbClr val="000000"/>
              </a:solidFill>
              <a:latin typeface="Calibri" pitchFamily="34" charset="0"/>
              <a:cs typeface="Calibri" pitchFamily="34" charset="0"/>
            </a:endParaRPr>
          </a:p>
        </p:txBody>
      </p:sp>
      <p:sp>
        <p:nvSpPr>
          <p:cNvPr id="8" name="TextBox 7"/>
          <p:cNvSpPr txBox="1"/>
          <p:nvPr/>
        </p:nvSpPr>
        <p:spPr>
          <a:xfrm>
            <a:off x="7597506" y="6418800"/>
            <a:ext cx="1396963" cy="415498"/>
          </a:xfrm>
          <a:prstGeom prst="rect">
            <a:avLst/>
          </a:prstGeom>
          <a:noFill/>
        </p:spPr>
        <p:txBody>
          <a:bodyPr wrap="square" rtlCol="0">
            <a:spAutoFit/>
          </a:bodyPr>
          <a:lstStyle/>
          <a:p>
            <a:r>
              <a:rPr lang="en-US" sz="1050" dirty="0"/>
              <a:t>Newman, </a:t>
            </a:r>
            <a:r>
              <a:rPr lang="en-US" sz="1050" dirty="0" err="1"/>
              <a:t>PloS</a:t>
            </a:r>
            <a:r>
              <a:rPr lang="en-US" sz="1050" dirty="0"/>
              <a:t> One 2015</a:t>
            </a:r>
          </a:p>
        </p:txBody>
      </p:sp>
    </p:spTree>
    <p:extLst>
      <p:ext uri="{BB962C8B-B14F-4D97-AF65-F5344CB8AC3E}">
        <p14:creationId xmlns:p14="http://schemas.microsoft.com/office/powerpoint/2010/main" val="113167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5646" y="794410"/>
            <a:ext cx="6172200" cy="432070"/>
          </a:xfrm>
        </p:spPr>
        <p:txBody>
          <a:bodyPr>
            <a:noAutofit/>
          </a:bodyPr>
          <a:lstStyle/>
          <a:p>
            <a:r>
              <a:rPr lang="en-US" sz="1800" dirty="0">
                <a:solidFill>
                  <a:schemeClr val="tx1"/>
                </a:solidFill>
              </a:rPr>
              <a:t>Nationally Notifiable Diseases Ranked by Frequency, United States, 2016</a:t>
            </a:r>
          </a:p>
        </p:txBody>
      </p:sp>
      <p:sp>
        <p:nvSpPr>
          <p:cNvPr id="7" name="Text Placeholder 6"/>
          <p:cNvSpPr>
            <a:spLocks noGrp="1"/>
          </p:cNvSpPr>
          <p:nvPr>
            <p:ph type="body" sz="quarter" idx="10"/>
          </p:nvPr>
        </p:nvSpPr>
        <p:spPr>
          <a:xfrm>
            <a:off x="457200" y="1545167"/>
            <a:ext cx="8229600" cy="4589252"/>
          </a:xfrm>
          <a:prstGeom prst="rect">
            <a:avLst/>
          </a:prstGeom>
        </p:spPr>
        <p:txBody>
          <a:bodyPr/>
          <a:lstStyle/>
          <a:p>
            <a:pPr marL="0" indent="0">
              <a:buNone/>
            </a:pPr>
            <a:endParaRPr lang="en-US" dirty="0" smtClean="0">
              <a:latin typeface="Arial" panose="020B0604020202020204" pitchFamily="34" charset="0"/>
              <a:cs typeface="Arial" panose="020B0604020202020204" pitchFamily="34" charset="0"/>
            </a:endParaRPr>
          </a:p>
        </p:txBody>
      </p:sp>
      <p:sp>
        <p:nvSpPr>
          <p:cNvPr id="9" name="Text Placeholder 6"/>
          <p:cNvSpPr txBox="1">
            <a:spLocks/>
          </p:cNvSpPr>
          <p:nvPr/>
        </p:nvSpPr>
        <p:spPr bwMode="auto">
          <a:xfrm>
            <a:off x="1248229" y="5377023"/>
            <a:ext cx="6647543" cy="2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006A71"/>
              </a:buClr>
              <a:buFont typeface="Wingdings" panose="05000000000000000000" pitchFamily="2" charset="2"/>
              <a:buChar char="§"/>
              <a:defRPr sz="1500" kern="1200">
                <a:solidFill>
                  <a:schemeClr val="accent4">
                    <a:lumMod val="75000"/>
                  </a:schemeClr>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lr>
                <a:srgbClr val="9A4E9E"/>
              </a:buClr>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
                <a:srgbClr val="C00000"/>
              </a:buClr>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750" dirty="0">
                <a:solidFill>
                  <a:schemeClr val="tx1"/>
                </a:solidFill>
              </a:rPr>
              <a:t>CDC. National Notifiable Diseases Surveillance System, 2016 Annual Tables of Infectious Diseases. Available at: </a:t>
            </a:r>
            <a:r>
              <a:rPr lang="en-US" sz="750" dirty="0">
                <a:solidFill>
                  <a:schemeClr val="tx1"/>
                </a:solidFill>
                <a:hlinkClick r:id="rId3"/>
              </a:rPr>
              <a:t>https://www.cdc.gov/nndss/infectious-tables.html</a:t>
            </a:r>
            <a:r>
              <a:rPr lang="en-US" sz="750" dirty="0">
                <a:solidFill>
                  <a:schemeClr val="tx1"/>
                </a:solidFill>
              </a:rPr>
              <a:t>. </a:t>
            </a:r>
            <a:endParaRPr lang="en-US" sz="750" dirty="0">
              <a:solidFill>
                <a:schemeClr val="tx1"/>
              </a:solidFill>
              <a:cs typeface="Arial" panose="020B0604020202020204" pitchFamily="34" charset="0"/>
            </a:endParaRPr>
          </a:p>
        </p:txBody>
      </p:sp>
      <p:graphicFrame>
        <p:nvGraphicFramePr>
          <p:cNvPr id="10" name="Table 9"/>
          <p:cNvGraphicFramePr>
            <a:graphicFrameLocks noGrp="1"/>
          </p:cNvGraphicFramePr>
          <p:nvPr>
            <p:extLst/>
          </p:nvPr>
        </p:nvGraphicFramePr>
        <p:xfrm>
          <a:off x="1485902" y="1996917"/>
          <a:ext cx="5799222" cy="3017520"/>
        </p:xfrm>
        <a:graphic>
          <a:graphicData uri="http://schemas.openxmlformats.org/drawingml/2006/table">
            <a:tbl>
              <a:tblPr firstRow="1" bandRow="1">
                <a:tableStyleId>{69CF1AB2-1976-4502-BF36-3FF5EA218861}</a:tableStyleId>
              </a:tblPr>
              <a:tblGrid>
                <a:gridCol w="2647143">
                  <a:extLst>
                    <a:ext uri="{9D8B030D-6E8A-4147-A177-3AD203B41FA5}">
                      <a16:colId xmlns:a16="http://schemas.microsoft.com/office/drawing/2014/main" xmlns="" val="20000"/>
                    </a:ext>
                  </a:extLst>
                </a:gridCol>
                <a:gridCol w="1680131">
                  <a:extLst>
                    <a:ext uri="{9D8B030D-6E8A-4147-A177-3AD203B41FA5}">
                      <a16:colId xmlns:a16="http://schemas.microsoft.com/office/drawing/2014/main" xmlns="" val="20001"/>
                    </a:ext>
                  </a:extLst>
                </a:gridCol>
                <a:gridCol w="1471948">
                  <a:extLst>
                    <a:ext uri="{9D8B030D-6E8A-4147-A177-3AD203B41FA5}">
                      <a16:colId xmlns:a16="http://schemas.microsoft.com/office/drawing/2014/main" xmlns="" val="1411652570"/>
                    </a:ext>
                  </a:extLst>
                </a:gridCol>
              </a:tblGrid>
              <a:tr h="417195">
                <a:tc>
                  <a:txBody>
                    <a:bodyPr/>
                    <a:lstStyle/>
                    <a:p>
                      <a:pPr marL="0" indent="0">
                        <a:buNone/>
                      </a:pPr>
                      <a:r>
                        <a:rPr lang="en-US" sz="1100" b="1" dirty="0" smtClean="0">
                          <a:solidFill>
                            <a:schemeClr val="tx1"/>
                          </a:solidFill>
                          <a:latin typeface="Calibri" panose="020F0502020204030204" pitchFamily="34" charset="0"/>
                        </a:rPr>
                        <a:t>Disease</a:t>
                      </a:r>
                      <a:endParaRPr lang="en-US" sz="1100" b="1" dirty="0">
                        <a:solidFill>
                          <a:schemeClr val="tx1"/>
                        </a:solidFill>
                        <a:latin typeface="Calibri" panose="020F0502020204030204" pitchFamily="34" charset="0"/>
                      </a:endParaRPr>
                    </a:p>
                  </a:txBody>
                  <a:tcPr/>
                </a:tc>
                <a:tc>
                  <a:txBody>
                    <a:bodyPr/>
                    <a:lstStyle/>
                    <a:p>
                      <a:pPr algn="ctr"/>
                      <a:r>
                        <a:rPr lang="en-US" sz="1100" b="1" dirty="0" smtClean="0">
                          <a:solidFill>
                            <a:schemeClr val="tx1"/>
                          </a:solidFill>
                          <a:latin typeface="Calibri" panose="020F0502020204030204" pitchFamily="34" charset="0"/>
                        </a:rPr>
                        <a:t>Number</a:t>
                      </a:r>
                      <a:endParaRPr lang="en-US" sz="1100" b="1" dirty="0">
                        <a:solidFill>
                          <a:schemeClr val="tx1"/>
                        </a:solidFill>
                        <a:latin typeface="Calibri" panose="020F0502020204030204" pitchFamily="34" charset="0"/>
                      </a:endParaRPr>
                    </a:p>
                  </a:txBody>
                  <a:tcPr/>
                </a:tc>
                <a:tc>
                  <a:txBody>
                    <a:bodyPr/>
                    <a:lstStyle/>
                    <a:p>
                      <a:pPr algn="ctr"/>
                      <a:r>
                        <a:rPr lang="en-US" sz="1100" b="1" dirty="0" smtClean="0">
                          <a:solidFill>
                            <a:schemeClr val="tx1"/>
                          </a:solidFill>
                          <a:latin typeface="Calibri" panose="020F0502020204030204" pitchFamily="34" charset="0"/>
                        </a:rPr>
                        <a:t>Rate (per</a:t>
                      </a:r>
                      <a:r>
                        <a:rPr lang="en-US" sz="1100" b="1" baseline="0" dirty="0" smtClean="0">
                          <a:solidFill>
                            <a:schemeClr val="tx1"/>
                          </a:solidFill>
                          <a:latin typeface="Calibri" panose="020F0502020204030204" pitchFamily="34" charset="0"/>
                        </a:rPr>
                        <a:t> 100,000 population)</a:t>
                      </a:r>
                      <a:endParaRPr lang="en-US" sz="1100" b="1" dirty="0">
                        <a:solidFill>
                          <a:schemeClr val="tx1"/>
                        </a:solidFill>
                        <a:latin typeface="Calibri" panose="020F0502020204030204" pitchFamily="34" charset="0"/>
                      </a:endParaRPr>
                    </a:p>
                  </a:txBody>
                  <a:tcPr/>
                </a:tc>
                <a:extLst>
                  <a:ext uri="{0D108BD9-81ED-4DB2-BD59-A6C34878D82A}">
                    <a16:rowId xmlns:a16="http://schemas.microsoft.com/office/drawing/2014/main" xmlns="" val="1316777932"/>
                  </a:ext>
                </a:extLst>
              </a:tr>
              <a:tr h="254318">
                <a:tc>
                  <a:txBody>
                    <a:bodyPr/>
                    <a:lstStyle/>
                    <a:p>
                      <a:pPr marL="228600" indent="-228600">
                        <a:buAutoNum type="arabicPeriod"/>
                      </a:pPr>
                      <a:r>
                        <a:rPr lang="en-US" sz="1100" b="0" dirty="0" smtClean="0">
                          <a:solidFill>
                            <a:schemeClr val="tx1"/>
                          </a:solidFill>
                          <a:latin typeface="Calibri" panose="020F0502020204030204" pitchFamily="34" charset="0"/>
                        </a:rPr>
                        <a:t>Chlamydia</a:t>
                      </a:r>
                      <a:endParaRPr lang="en-US" sz="1100" b="0" dirty="0">
                        <a:solidFill>
                          <a:schemeClr val="tx1"/>
                        </a:solidFill>
                        <a:latin typeface="Calibri" panose="020F0502020204030204" pitchFamily="34" charset="0"/>
                      </a:endParaRPr>
                    </a:p>
                  </a:txBody>
                  <a:tcPr/>
                </a:tc>
                <a:tc>
                  <a:txBody>
                    <a:bodyPr/>
                    <a:lstStyle/>
                    <a:p>
                      <a:pPr algn="ctr"/>
                      <a:r>
                        <a:rPr lang="en-US" sz="1100" b="0" dirty="0" smtClean="0">
                          <a:solidFill>
                            <a:schemeClr val="tx1"/>
                          </a:solidFill>
                          <a:latin typeface="Calibri" panose="020F0502020204030204" pitchFamily="34" charset="0"/>
                        </a:rPr>
                        <a:t>1,598,354</a:t>
                      </a:r>
                      <a:endParaRPr lang="en-US" sz="1100" b="0" dirty="0">
                        <a:solidFill>
                          <a:schemeClr val="tx1"/>
                        </a:solidFill>
                        <a:latin typeface="Calibri" panose="020F0502020204030204" pitchFamily="34" charset="0"/>
                      </a:endParaRPr>
                    </a:p>
                  </a:txBody>
                  <a:tcPr/>
                </a:tc>
                <a:tc>
                  <a:txBody>
                    <a:bodyPr/>
                    <a:lstStyle/>
                    <a:p>
                      <a:pPr algn="ctr"/>
                      <a:r>
                        <a:rPr lang="en-US" sz="1100" b="0" dirty="0" smtClean="0">
                          <a:solidFill>
                            <a:schemeClr val="tx1"/>
                          </a:solidFill>
                          <a:latin typeface="Calibri" panose="020F0502020204030204" pitchFamily="34" charset="0"/>
                        </a:rPr>
                        <a:t>494.65</a:t>
                      </a:r>
                      <a:endParaRPr lang="en-US" sz="1100" b="0" dirty="0">
                        <a:solidFill>
                          <a:schemeClr val="tx1"/>
                        </a:solidFill>
                        <a:latin typeface="Calibri" panose="020F0502020204030204" pitchFamily="34" charset="0"/>
                      </a:endParaRPr>
                    </a:p>
                  </a:txBody>
                  <a:tcPr/>
                </a:tc>
                <a:extLst>
                  <a:ext uri="{0D108BD9-81ED-4DB2-BD59-A6C34878D82A}">
                    <a16:rowId xmlns:a16="http://schemas.microsoft.com/office/drawing/2014/main" xmlns="" val="10000"/>
                  </a:ext>
                </a:extLst>
              </a:tr>
              <a:tr h="254318">
                <a:tc>
                  <a:txBody>
                    <a:bodyPr/>
                    <a:lstStyle/>
                    <a:p>
                      <a:pPr marL="228600" indent="-228600">
                        <a:buAutoNum type="arabicPeriod" startAt="2"/>
                      </a:pPr>
                      <a:r>
                        <a:rPr lang="en-US" sz="1100" dirty="0" smtClean="0">
                          <a:solidFill>
                            <a:schemeClr val="tx1"/>
                          </a:solidFill>
                          <a:latin typeface="Calibri" panose="020F0502020204030204" pitchFamily="34" charset="0"/>
                        </a:rPr>
                        <a:t>Gonorrhea</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468,514</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144.99</a:t>
                      </a:r>
                      <a:endParaRPr lang="en-US" sz="1100" dirty="0">
                        <a:solidFill>
                          <a:schemeClr val="tx1"/>
                        </a:solidFill>
                        <a:latin typeface="Calibri" panose="020F0502020204030204" pitchFamily="34" charset="0"/>
                      </a:endParaRPr>
                    </a:p>
                  </a:txBody>
                  <a:tcPr/>
                </a:tc>
                <a:extLst>
                  <a:ext uri="{0D108BD9-81ED-4DB2-BD59-A6C34878D82A}">
                    <a16:rowId xmlns:a16="http://schemas.microsoft.com/office/drawing/2014/main" xmlns="" val="10001"/>
                  </a:ext>
                </a:extLst>
              </a:tr>
              <a:tr h="2543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anose="020F0502020204030204" pitchFamily="34" charset="0"/>
                        </a:rPr>
                        <a:t>3.   </a:t>
                      </a:r>
                      <a:r>
                        <a:rPr lang="en-US" sz="1100" baseline="0" dirty="0" smtClean="0">
                          <a:solidFill>
                            <a:schemeClr val="tx1"/>
                          </a:solidFill>
                          <a:latin typeface="Calibri" panose="020F0502020204030204" pitchFamily="34" charset="0"/>
                        </a:rPr>
                        <a:t>Syphilis (all stages)</a:t>
                      </a:r>
                      <a:endParaRPr lang="en-US" sz="1100" dirty="0" smtClean="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88,042</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27.25</a:t>
                      </a:r>
                      <a:endParaRPr lang="en-US" sz="1100" dirty="0">
                        <a:solidFill>
                          <a:schemeClr val="tx1"/>
                        </a:solidFill>
                        <a:latin typeface="Calibri" panose="020F0502020204030204" pitchFamily="34" charset="0"/>
                      </a:endParaRPr>
                    </a:p>
                  </a:txBody>
                  <a:tcPr/>
                </a:tc>
                <a:extLst>
                  <a:ext uri="{0D108BD9-81ED-4DB2-BD59-A6C34878D82A}">
                    <a16:rowId xmlns:a16="http://schemas.microsoft.com/office/drawing/2014/main" xmlns="" val="10002"/>
                  </a:ext>
                </a:extLst>
              </a:tr>
              <a:tr h="254318">
                <a:tc>
                  <a:txBody>
                    <a:bodyPr/>
                    <a:lstStyle/>
                    <a:p>
                      <a:pPr marL="228600" marR="0" lvl="0" indent="-228600" algn="l" defTabSz="685800" rtl="0" eaLnBrk="1" fontAlgn="auto" latinLnBrk="0" hangingPunct="1">
                        <a:lnSpc>
                          <a:spcPct val="100000"/>
                        </a:lnSpc>
                        <a:spcBef>
                          <a:spcPts val="0"/>
                        </a:spcBef>
                        <a:spcAft>
                          <a:spcPts val="0"/>
                        </a:spcAft>
                        <a:buClrTx/>
                        <a:buSzTx/>
                        <a:buFontTx/>
                        <a:buAutoNum type="arabicPeriod" startAt="4"/>
                        <a:tabLst/>
                        <a:defRPr/>
                      </a:pPr>
                      <a:r>
                        <a:rPr lang="en-US" sz="1100" baseline="0" dirty="0" err="1" smtClean="0">
                          <a:solidFill>
                            <a:schemeClr val="tx1"/>
                          </a:solidFill>
                          <a:latin typeface="Calibri" panose="020F0502020204030204" pitchFamily="34" charset="0"/>
                        </a:rPr>
                        <a:t>Campylobacteriosis</a:t>
                      </a:r>
                      <a:endParaRPr lang="en-US" sz="1100" dirty="0" smtClean="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60,120</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18.61</a:t>
                      </a:r>
                      <a:endParaRPr lang="en-US" sz="1100" dirty="0">
                        <a:solidFill>
                          <a:schemeClr val="tx1"/>
                        </a:solidFill>
                        <a:latin typeface="Calibri" panose="020F0502020204030204" pitchFamily="34" charset="0"/>
                      </a:endParaRPr>
                    </a:p>
                  </a:txBody>
                  <a:tcPr/>
                </a:tc>
                <a:extLst>
                  <a:ext uri="{0D108BD9-81ED-4DB2-BD59-A6C34878D82A}">
                    <a16:rowId xmlns:a16="http://schemas.microsoft.com/office/drawing/2014/main" xmlns="" val="2526667673"/>
                  </a:ext>
                </a:extLst>
              </a:tr>
              <a:tr h="254318">
                <a:tc>
                  <a:txBody>
                    <a:bodyPr/>
                    <a:lstStyle/>
                    <a:p>
                      <a:pPr marL="228600" indent="-228600">
                        <a:buAutoNum type="arabicPeriod" startAt="5"/>
                      </a:pPr>
                      <a:r>
                        <a:rPr lang="en-US" sz="1100" baseline="0" dirty="0" smtClean="0">
                          <a:solidFill>
                            <a:schemeClr val="tx1"/>
                          </a:solidFill>
                          <a:latin typeface="Calibri" panose="020F0502020204030204" pitchFamily="34" charset="0"/>
                        </a:rPr>
                        <a:t>Salmonellosis</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53,850</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16.67</a:t>
                      </a:r>
                      <a:endParaRPr lang="en-US" sz="1100" dirty="0">
                        <a:solidFill>
                          <a:schemeClr val="tx1"/>
                        </a:solidFill>
                        <a:latin typeface="Calibri" panose="020F0502020204030204" pitchFamily="34" charset="0"/>
                      </a:endParaRPr>
                    </a:p>
                  </a:txBody>
                  <a:tcPr/>
                </a:tc>
                <a:extLst>
                  <a:ext uri="{0D108BD9-81ED-4DB2-BD59-A6C34878D82A}">
                    <a16:rowId xmlns:a16="http://schemas.microsoft.com/office/drawing/2014/main" xmlns="" val="10003"/>
                  </a:ext>
                </a:extLst>
              </a:tr>
              <a:tr h="254318">
                <a:tc>
                  <a:txBody>
                    <a:bodyPr/>
                    <a:lstStyle/>
                    <a:p>
                      <a:r>
                        <a:rPr lang="en-US" sz="1100" baseline="0" dirty="0" smtClean="0">
                          <a:solidFill>
                            <a:schemeClr val="tx1"/>
                          </a:solidFill>
                          <a:latin typeface="Calibri" panose="020F0502020204030204" pitchFamily="34" charset="0"/>
                        </a:rPr>
                        <a:t>6.   Lyme Disease (confirmed &amp; probable)</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36,429</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11.32</a:t>
                      </a:r>
                      <a:endParaRPr lang="en-US" sz="1100" dirty="0">
                        <a:solidFill>
                          <a:schemeClr val="tx1"/>
                        </a:solidFill>
                        <a:latin typeface="Calibri" panose="020F0502020204030204" pitchFamily="34" charset="0"/>
                      </a:endParaRPr>
                    </a:p>
                  </a:txBody>
                  <a:tcPr/>
                </a:tc>
                <a:extLst>
                  <a:ext uri="{0D108BD9-81ED-4DB2-BD59-A6C34878D82A}">
                    <a16:rowId xmlns:a16="http://schemas.microsoft.com/office/drawing/2014/main" xmlns="" val="10004"/>
                  </a:ext>
                </a:extLst>
              </a:tr>
              <a:tr h="254318">
                <a:tc>
                  <a:txBody>
                    <a:bodyPr/>
                    <a:lstStyle/>
                    <a:p>
                      <a:pPr marL="0" indent="0">
                        <a:buNone/>
                      </a:pPr>
                      <a:r>
                        <a:rPr lang="en-US" sz="1100" dirty="0" smtClean="0">
                          <a:solidFill>
                            <a:schemeClr val="tx1"/>
                          </a:solidFill>
                          <a:latin typeface="Calibri" panose="020F0502020204030204" pitchFamily="34" charset="0"/>
                        </a:rPr>
                        <a:t>7.</a:t>
                      </a:r>
                      <a:r>
                        <a:rPr lang="en-US" sz="1100" baseline="0" dirty="0" smtClean="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HIV Diagnoses</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34,775</a:t>
                      </a:r>
                      <a:endParaRPr lang="en-US" sz="1100" dirty="0">
                        <a:solidFill>
                          <a:schemeClr val="tx1"/>
                        </a:solidFill>
                        <a:latin typeface="Calibri" panose="020F0502020204030204" pitchFamily="34" charset="0"/>
                      </a:endParaRPr>
                    </a:p>
                  </a:txBody>
                  <a:tcPr/>
                </a:tc>
                <a:tc>
                  <a:txBody>
                    <a:bodyPr/>
                    <a:lstStyle/>
                    <a:p>
                      <a:pPr algn="ctr"/>
                      <a:r>
                        <a:rPr lang="en-US" sz="1100" dirty="0" smtClean="0">
                          <a:solidFill>
                            <a:schemeClr val="tx1"/>
                          </a:solidFill>
                          <a:latin typeface="Calibri" panose="020F0502020204030204" pitchFamily="34" charset="0"/>
                        </a:rPr>
                        <a:t>10.76</a:t>
                      </a:r>
                      <a:endParaRPr lang="en-US" sz="1100" dirty="0">
                        <a:solidFill>
                          <a:schemeClr val="tx1"/>
                        </a:solidFill>
                        <a:latin typeface="Calibri" panose="020F0502020204030204" pitchFamily="34" charset="0"/>
                      </a:endParaRPr>
                    </a:p>
                  </a:txBody>
                  <a:tcPr/>
                </a:tc>
                <a:extLst>
                  <a:ext uri="{0D108BD9-81ED-4DB2-BD59-A6C34878D82A}">
                    <a16:rowId xmlns:a16="http://schemas.microsoft.com/office/drawing/2014/main" xmlns="" val="10006"/>
                  </a:ext>
                </a:extLst>
              </a:tr>
              <a:tr h="254318">
                <a:tc>
                  <a:txBody>
                    <a:bodyPr/>
                    <a:lstStyle/>
                    <a:p>
                      <a:pPr marL="228600" indent="-228600">
                        <a:buAutoNum type="arabicPeriod" startAt="8"/>
                      </a:pPr>
                      <a:r>
                        <a:rPr lang="en-US" sz="1100" baseline="0" dirty="0" smtClean="0">
                          <a:solidFill>
                            <a:schemeClr val="tx1"/>
                          </a:solidFill>
                          <a:latin typeface="Calibri" panose="020F0502020204030204" pitchFamily="34" charset="0"/>
                        </a:rPr>
                        <a:t>Shigellosis</a:t>
                      </a:r>
                      <a:endParaRPr lang="en-US" sz="1100" dirty="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anose="020F0502020204030204" pitchFamily="34" charset="0"/>
                        </a:rPr>
                        <a:t>21,097</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anose="020F0502020204030204" pitchFamily="34" charset="0"/>
                        </a:rPr>
                        <a:t>6.53</a:t>
                      </a:r>
                    </a:p>
                  </a:txBody>
                  <a:tcPr/>
                </a:tc>
                <a:extLst>
                  <a:ext uri="{0D108BD9-81ED-4DB2-BD59-A6C34878D82A}">
                    <a16:rowId xmlns:a16="http://schemas.microsoft.com/office/drawing/2014/main" xmlns="" val="10007"/>
                  </a:ext>
                </a:extLst>
              </a:tr>
              <a:tr h="254318">
                <a:tc>
                  <a:txBody>
                    <a:bodyPr/>
                    <a:lstStyle/>
                    <a:p>
                      <a:pPr marL="228600" indent="-228600">
                        <a:buAutoNum type="arabicPeriod" startAt="9"/>
                      </a:pPr>
                      <a:r>
                        <a:rPr lang="en-US" sz="1100" baseline="0" dirty="0" smtClean="0">
                          <a:solidFill>
                            <a:schemeClr val="tx1"/>
                          </a:solidFill>
                          <a:latin typeface="Calibri" panose="020F0502020204030204" pitchFamily="34" charset="0"/>
                        </a:rPr>
                        <a:t>Pertussis</a:t>
                      </a:r>
                      <a:endParaRPr lang="en-US" sz="1100" dirty="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anose="020F0502020204030204" pitchFamily="34" charset="0"/>
                        </a:rPr>
                        <a:t>17,972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anose="020F0502020204030204" pitchFamily="34" charset="0"/>
                        </a:rPr>
                        <a:t>5.56</a:t>
                      </a:r>
                    </a:p>
                  </a:txBody>
                  <a:tcPr/>
                </a:tc>
                <a:extLst>
                  <a:ext uri="{0D108BD9-81ED-4DB2-BD59-A6C34878D82A}">
                    <a16:rowId xmlns:a16="http://schemas.microsoft.com/office/drawing/2014/main" xmlns="" val="10008"/>
                  </a:ext>
                </a:extLst>
              </a:tr>
              <a:tr h="254318">
                <a:tc>
                  <a:txBody>
                    <a:bodyPr/>
                    <a:lstStyle/>
                    <a:p>
                      <a:pPr marL="0" indent="0">
                        <a:buNone/>
                      </a:pPr>
                      <a:r>
                        <a:rPr lang="en-US" sz="1100" dirty="0" smtClean="0">
                          <a:solidFill>
                            <a:schemeClr val="tx1"/>
                          </a:solidFill>
                          <a:latin typeface="Calibri" panose="020F0502020204030204" pitchFamily="34" charset="0"/>
                        </a:rPr>
                        <a:t>10.</a:t>
                      </a:r>
                      <a:r>
                        <a:rPr lang="en-US" sz="1100" baseline="0" dirty="0" smtClean="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Invasive Pneumococcal</a:t>
                      </a:r>
                      <a:r>
                        <a:rPr lang="en-US" sz="1100" baseline="0" dirty="0" smtClean="0">
                          <a:solidFill>
                            <a:schemeClr val="tx1"/>
                          </a:solidFill>
                          <a:latin typeface="Calibri" panose="020F0502020204030204" pitchFamily="34" charset="0"/>
                        </a:rPr>
                        <a:t> Disease</a:t>
                      </a:r>
                      <a:endParaRPr lang="en-US" sz="1100" dirty="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anose="020F0502020204030204" pitchFamily="34" charset="0"/>
                        </a:rPr>
                        <a:t>17,626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alibri" panose="020F0502020204030204" pitchFamily="34" charset="0"/>
                        </a:rPr>
                        <a:t>7.32</a:t>
                      </a:r>
                    </a:p>
                  </a:txBody>
                  <a:tcPr/>
                </a:tc>
                <a:extLst>
                  <a:ext uri="{0D108BD9-81ED-4DB2-BD59-A6C34878D82A}">
                    <a16:rowId xmlns:a16="http://schemas.microsoft.com/office/drawing/2014/main" xmlns="" val="3370222206"/>
                  </a:ext>
                </a:extLst>
              </a:tr>
            </a:tbl>
          </a:graphicData>
        </a:graphic>
      </p:graphicFrame>
      <p:sp>
        <p:nvSpPr>
          <p:cNvPr id="11" name="Rectangle 10"/>
          <p:cNvSpPr/>
          <p:nvPr/>
        </p:nvSpPr>
        <p:spPr>
          <a:xfrm>
            <a:off x="1485900" y="2653972"/>
            <a:ext cx="5799222" cy="259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350">
              <a:solidFill>
                <a:srgbClr val="FFC000"/>
              </a:solidFill>
              <a:latin typeface="Myriad Web Pro"/>
            </a:endParaRPr>
          </a:p>
        </p:txBody>
      </p:sp>
    </p:spTree>
    <p:extLst>
      <p:ext uri="{BB962C8B-B14F-4D97-AF65-F5344CB8AC3E}">
        <p14:creationId xmlns:p14="http://schemas.microsoft.com/office/powerpoint/2010/main" val="3438252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Gonorrhea — Rates of Reported Cases by Sex, United States, </a:t>
            </a:r>
            <a:r>
              <a:rPr lang="en-US" dirty="0">
                <a:solidFill>
                  <a:schemeClr val="tx1"/>
                </a:solidFill>
              </a:rPr>
              <a:t>2006–2017*</a:t>
            </a:r>
            <a:endParaRPr lang="en-US" sz="2400" dirty="0">
              <a:solidFill>
                <a:schemeClr val="tx1"/>
              </a:solidFill>
            </a:endParaRPr>
          </a:p>
        </p:txBody>
      </p:sp>
      <p:sp>
        <p:nvSpPr>
          <p:cNvPr id="7" name="TextBox 6"/>
          <p:cNvSpPr txBox="1"/>
          <p:nvPr/>
        </p:nvSpPr>
        <p:spPr>
          <a:xfrm>
            <a:off x="241358" y="2528114"/>
            <a:ext cx="2926067" cy="230832"/>
          </a:xfrm>
          <a:prstGeom prst="rect">
            <a:avLst/>
          </a:prstGeom>
          <a:noFill/>
        </p:spPr>
        <p:txBody>
          <a:bodyPr wrap="square" rtlCol="0">
            <a:spAutoFit/>
          </a:bodyPr>
          <a:lstStyle/>
          <a:p>
            <a:r>
              <a:rPr lang="en-US" sz="900" dirty="0">
                <a:latin typeface="Calibri" panose="020F0502020204030204" pitchFamily="34" charset="0"/>
              </a:rPr>
              <a:t>Rate per 100,000</a:t>
            </a:r>
          </a:p>
        </p:txBody>
      </p:sp>
      <p:sp>
        <p:nvSpPr>
          <p:cNvPr id="8" name="TextBox 7"/>
          <p:cNvSpPr txBox="1"/>
          <p:nvPr/>
        </p:nvSpPr>
        <p:spPr>
          <a:xfrm>
            <a:off x="7870192" y="3786650"/>
            <a:ext cx="1273808" cy="369332"/>
          </a:xfrm>
          <a:prstGeom prst="rect">
            <a:avLst/>
          </a:prstGeom>
          <a:noFill/>
        </p:spPr>
        <p:txBody>
          <a:bodyPr wrap="square" rtlCol="0">
            <a:spAutoFit/>
          </a:bodyPr>
          <a:lstStyle/>
          <a:p>
            <a:r>
              <a:rPr lang="en-US" b="1" dirty="0">
                <a:solidFill>
                  <a:srgbClr val="006666"/>
                </a:solidFill>
                <a:latin typeface="Calibri" panose="020F0502020204030204" pitchFamily="34" charset="0"/>
              </a:rPr>
              <a:t>Females</a:t>
            </a:r>
          </a:p>
        </p:txBody>
      </p:sp>
      <p:sp>
        <p:nvSpPr>
          <p:cNvPr id="9" name="TextBox 8"/>
          <p:cNvSpPr txBox="1"/>
          <p:nvPr/>
        </p:nvSpPr>
        <p:spPr>
          <a:xfrm>
            <a:off x="7960667" y="2653834"/>
            <a:ext cx="1116098" cy="369332"/>
          </a:xfrm>
          <a:prstGeom prst="rect">
            <a:avLst/>
          </a:prstGeom>
          <a:noFill/>
        </p:spPr>
        <p:txBody>
          <a:bodyPr wrap="square" rtlCol="0">
            <a:spAutoFit/>
          </a:bodyPr>
          <a:lstStyle/>
          <a:p>
            <a:r>
              <a:rPr lang="en-US" b="1" dirty="0">
                <a:solidFill>
                  <a:srgbClr val="FF6600"/>
                </a:solidFill>
                <a:latin typeface="Calibri" panose="020F0502020204030204" pitchFamily="34" charset="0"/>
              </a:rPr>
              <a:t>Males</a:t>
            </a:r>
          </a:p>
        </p:txBody>
      </p:sp>
      <p:graphicFrame>
        <p:nvGraphicFramePr>
          <p:cNvPr id="10" name="Chart 9"/>
          <p:cNvGraphicFramePr>
            <a:graphicFrameLocks/>
          </p:cNvGraphicFramePr>
          <p:nvPr>
            <p:extLst>
              <p:ext uri="{D42A27DB-BD31-4B8C-83A1-F6EECF244321}">
                <p14:modId xmlns:p14="http://schemas.microsoft.com/office/powerpoint/2010/main" val="1860879787"/>
              </p:ext>
            </p:extLst>
          </p:nvPr>
        </p:nvGraphicFramePr>
        <p:xfrm>
          <a:off x="113444" y="2826959"/>
          <a:ext cx="8773870" cy="261188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1"/>
          <p:cNvSpPr txBox="1"/>
          <p:nvPr/>
        </p:nvSpPr>
        <p:spPr>
          <a:xfrm>
            <a:off x="1972395" y="2528113"/>
            <a:ext cx="5365153" cy="830997"/>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latin typeface="Calibri" panose="020F0502020204030204"/>
              </a:rPr>
              <a:t>During 2012-2017, the rates of reported GC increased:</a:t>
            </a:r>
          </a:p>
          <a:p>
            <a:pPr marL="214313" indent="-214313">
              <a:buFontTx/>
              <a:buChar char="-"/>
            </a:pPr>
            <a:r>
              <a:rPr lang="en-US" sz="1600" b="1" dirty="0">
                <a:latin typeface="Calibri" panose="020F0502020204030204"/>
              </a:rPr>
              <a:t>112% among males</a:t>
            </a:r>
          </a:p>
          <a:p>
            <a:pPr marL="214313" indent="-214313">
              <a:buFontTx/>
              <a:buChar char="-"/>
            </a:pPr>
            <a:r>
              <a:rPr lang="en-US" sz="1600" b="1" dirty="0">
                <a:latin typeface="Calibri" panose="020F0502020204030204"/>
              </a:rPr>
              <a:t>40% among females</a:t>
            </a:r>
            <a:endParaRPr lang="en-US" sz="1600" b="1" dirty="0">
              <a:latin typeface="Calibri" panose="020F0502020204030204"/>
            </a:endParaRPr>
          </a:p>
        </p:txBody>
      </p:sp>
      <p:sp>
        <p:nvSpPr>
          <p:cNvPr id="14" name="TextBox 13"/>
          <p:cNvSpPr txBox="1"/>
          <p:nvPr/>
        </p:nvSpPr>
        <p:spPr>
          <a:xfrm>
            <a:off x="1" y="5718968"/>
            <a:ext cx="8285813" cy="215444"/>
          </a:xfrm>
          <a:prstGeom prst="rect">
            <a:avLst/>
          </a:prstGeom>
          <a:noFill/>
        </p:spPr>
        <p:txBody>
          <a:bodyPr wrap="square" rtlCol="0">
            <a:spAutoFit/>
          </a:bodyPr>
          <a:lstStyle/>
          <a:p>
            <a:r>
              <a:rPr lang="en-US" sz="800" b="1" dirty="0">
                <a:solidFill>
                  <a:srgbClr val="000000"/>
                </a:solidFill>
              </a:rPr>
              <a:t>*2017 data are projected estimates as of December, 2017</a:t>
            </a:r>
            <a:endParaRPr lang="en-US" sz="800" dirty="0">
              <a:solidFill>
                <a:srgbClr val="000000"/>
              </a:solidFill>
            </a:endParaRPr>
          </a:p>
        </p:txBody>
      </p:sp>
    </p:spTree>
    <p:extLst>
      <p:ext uri="{BB962C8B-B14F-4D97-AF65-F5344CB8AC3E}">
        <p14:creationId xmlns:p14="http://schemas.microsoft.com/office/powerpoint/2010/main" val="15134889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tx1"/>
                </a:solidFill>
              </a:rPr>
              <a:t>Gonorrhea – Rates of Reported Cases by Age Group, Race/Ethnicity, and Region, United States, 2007-2017* (preliminary)</a:t>
            </a:r>
          </a:p>
        </p:txBody>
      </p:sp>
      <p:sp>
        <p:nvSpPr>
          <p:cNvPr id="4" name="TextBox 3"/>
          <p:cNvSpPr txBox="1"/>
          <p:nvPr/>
        </p:nvSpPr>
        <p:spPr>
          <a:xfrm>
            <a:off x="0" y="6177746"/>
            <a:ext cx="11104815"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rPr>
              <a:t>2017 </a:t>
            </a:r>
            <a:r>
              <a:rPr lang="en-US" sz="1000" dirty="0">
                <a:solidFill>
                  <a:srgbClr val="000000"/>
                </a:solidFill>
                <a:latin typeface="Calibri" panose="020F0502020204030204" pitchFamily="34" charset="0"/>
              </a:rPr>
              <a:t>data are preliminary</a:t>
            </a:r>
            <a:endParaRPr lang="en-US" sz="1000" u="sng" dirty="0">
              <a:latin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855994450"/>
              </p:ext>
            </p:extLst>
          </p:nvPr>
        </p:nvGraphicFramePr>
        <p:xfrm>
          <a:off x="2302418" y="4169458"/>
          <a:ext cx="4539163" cy="1998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4429087" y="1833057"/>
          <a:ext cx="4796589" cy="20213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nvPr>
        </p:nvGraphicFramePr>
        <p:xfrm>
          <a:off x="-64168" y="1917987"/>
          <a:ext cx="4636169" cy="192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32220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Sentinel Surveillance</a:t>
            </a:r>
            <a:endParaRPr lang="en-US" dirty="0">
              <a:solidFill>
                <a:schemeClr val="tx1"/>
              </a:solidFill>
            </a:endParaRPr>
          </a:p>
        </p:txBody>
      </p:sp>
      <p:sp>
        <p:nvSpPr>
          <p:cNvPr id="3" name="Content Placeholder 2"/>
          <p:cNvSpPr>
            <a:spLocks noGrp="1"/>
          </p:cNvSpPr>
          <p:nvPr>
            <p:ph type="body" sz="quarter" idx="10"/>
          </p:nvPr>
        </p:nvSpPr>
        <p:spPr/>
        <p:txBody>
          <a:bodyPr>
            <a:normAutofit/>
          </a:bodyPr>
          <a:lstStyle/>
          <a:p>
            <a:r>
              <a:rPr lang="en-US" sz="2100" dirty="0">
                <a:solidFill>
                  <a:schemeClr val="tx1"/>
                </a:solidFill>
              </a:rPr>
              <a:t>STD Surveillance Network (</a:t>
            </a:r>
            <a:r>
              <a:rPr lang="en-US" sz="2100" dirty="0" err="1">
                <a:solidFill>
                  <a:schemeClr val="tx1"/>
                </a:solidFill>
              </a:rPr>
              <a:t>SSuN</a:t>
            </a:r>
            <a:r>
              <a:rPr lang="en-US" sz="2100" dirty="0">
                <a:solidFill>
                  <a:schemeClr val="tx1"/>
                </a:solidFill>
              </a:rPr>
              <a:t>)</a:t>
            </a:r>
          </a:p>
          <a:p>
            <a:pPr lvl="1"/>
            <a:r>
              <a:rPr lang="en-US" sz="2100" dirty="0">
                <a:solidFill>
                  <a:schemeClr val="tx1"/>
                </a:solidFill>
              </a:rPr>
              <a:t>10-12 state health departments</a:t>
            </a:r>
          </a:p>
          <a:p>
            <a:pPr lvl="1"/>
            <a:r>
              <a:rPr lang="en-US" sz="1800" dirty="0">
                <a:solidFill>
                  <a:schemeClr val="tx1"/>
                </a:solidFill>
              </a:rPr>
              <a:t>Facility component (screening coverage, infections, risk behavior)</a:t>
            </a:r>
          </a:p>
          <a:p>
            <a:pPr lvl="1"/>
            <a:r>
              <a:rPr lang="en-US" sz="1800" dirty="0">
                <a:solidFill>
                  <a:schemeClr val="tx1"/>
                </a:solidFill>
              </a:rPr>
              <a:t>Population component (interview, clinical)</a:t>
            </a:r>
          </a:p>
          <a:p>
            <a:r>
              <a:rPr lang="en-US" sz="2100" dirty="0">
                <a:solidFill>
                  <a:schemeClr val="tx1"/>
                </a:solidFill>
              </a:rPr>
              <a:t>Gonococcal Isolate Surveillance Project (GISP)	</a:t>
            </a:r>
          </a:p>
          <a:p>
            <a:pPr lvl="1"/>
            <a:r>
              <a:rPr lang="en-US" sz="2100" dirty="0">
                <a:solidFill>
                  <a:schemeClr val="tx1"/>
                </a:solidFill>
              </a:rPr>
              <a:t>GC antimicrobial susceptibility trends</a:t>
            </a:r>
          </a:p>
          <a:p>
            <a:pPr lvl="1"/>
            <a:r>
              <a:rPr lang="en-US" sz="2100" dirty="0">
                <a:solidFill>
                  <a:schemeClr val="tx1"/>
                </a:solidFill>
              </a:rPr>
              <a:t>27 STD clinic sites (urethral isolates 25 men/month)</a:t>
            </a:r>
          </a:p>
          <a:p>
            <a:pPr marL="342900" lvl="1" indent="0">
              <a:buNone/>
            </a:pPr>
            <a:endParaRPr lang="en-US" sz="2100" dirty="0">
              <a:solidFill>
                <a:schemeClr val="tx1"/>
              </a:solidFill>
            </a:endParaRPr>
          </a:p>
          <a:p>
            <a:endParaRPr lang="en-US" sz="2100" dirty="0"/>
          </a:p>
          <a:p>
            <a:pPr marL="0" indent="0">
              <a:buNone/>
            </a:pPr>
            <a:endParaRPr lang="en-US" dirty="0"/>
          </a:p>
        </p:txBody>
      </p:sp>
    </p:spTree>
    <p:extLst>
      <p:ext uri="{BB962C8B-B14F-4D97-AF65-F5344CB8AC3E}">
        <p14:creationId xmlns:p14="http://schemas.microsoft.com/office/powerpoint/2010/main" val="31042601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16007</TotalTime>
  <Words>3034</Words>
  <Application>Microsoft Office PowerPoint</Application>
  <PresentationFormat>On-screen Show (4:3)</PresentationFormat>
  <Paragraphs>660</Paragraphs>
  <Slides>43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Calibri Light</vt:lpstr>
      <vt:lpstr>Courier New</vt:lpstr>
      <vt:lpstr>Geneva</vt:lpstr>
      <vt:lpstr>Myriad Web Pro</vt:lpstr>
      <vt:lpstr>Times New Roman</vt:lpstr>
      <vt:lpstr>Wingdings</vt:lpstr>
      <vt:lpstr>NCEH_ATSDR_combined</vt:lpstr>
      <vt:lpstr>Office Theme</vt:lpstr>
      <vt:lpstr>Gonorrhea</vt:lpstr>
      <vt:lpstr>Disclosure</vt:lpstr>
      <vt:lpstr>Outline</vt:lpstr>
      <vt:lpstr>PowerPoint Presentation</vt:lpstr>
      <vt:lpstr>WHO Global STI Estimates of 4 Curable STIs </vt:lpstr>
      <vt:lpstr>Nationally Notifiable Diseases Ranked by Frequency, United States, 2016</vt:lpstr>
      <vt:lpstr>Gonorrhea — Rates of Reported Cases by Sex, United States, 2006–2017*</vt:lpstr>
      <vt:lpstr>Gonorrhea – Rates of Reported Cases by Age Group, Race/Ethnicity, and Region, United States, 2007-2017* (preliminary)</vt:lpstr>
      <vt:lpstr>Sentinel Surveillance</vt:lpstr>
      <vt:lpstr>PowerPoint Presentation</vt:lpstr>
      <vt:lpstr>PowerPoint Presentation</vt:lpstr>
      <vt:lpstr>PowerPoint Presentation</vt:lpstr>
      <vt:lpstr>PowerPoint Presentation</vt:lpstr>
      <vt:lpstr>STI Screening</vt:lpstr>
      <vt:lpstr>Effectiveness of STD Screening</vt:lpstr>
      <vt:lpstr>PowerPoint Presentation</vt:lpstr>
      <vt:lpstr>Gonorrhea Clinical Manifestations</vt:lpstr>
      <vt:lpstr>PowerPoint Presentation</vt:lpstr>
      <vt:lpstr>Disseminated Gonococcal Infection (DGI)</vt:lpstr>
      <vt:lpstr>PowerPoint Presentation</vt:lpstr>
      <vt:lpstr>Disseminated Gonococcal Infection in Women </vt:lpstr>
      <vt:lpstr>DGI Clinical Presentation</vt:lpstr>
      <vt:lpstr>Changing Patterns of DGI</vt:lpstr>
      <vt:lpstr>DGI Surveillance Project</vt:lpstr>
      <vt:lpstr>Number and Rate of Reported DGI Cases by Site in ABCs, 2015 – 2017 </vt:lpstr>
      <vt:lpstr>PowerPoint Presentation</vt:lpstr>
      <vt:lpstr>Disseminated Neisseria Infection/Eculizumab</vt:lpstr>
      <vt:lpstr>PowerPoint Presentation</vt:lpstr>
      <vt:lpstr>PowerPoint Presentation</vt:lpstr>
      <vt:lpstr>Trends in Fluoroquinolone, Tetracycline, or Penicillin Resistance and Elevated MICs for Cefixime, Ceftriaxone, and Azithromycin by Year — GISP, 2000–2017*  </vt:lpstr>
      <vt:lpstr>Percentage of Isolates with Elevated Ceftriaxone MICs, Elevated Cefixime MICs, and Elevated Azithromycin MICs, GISP, 2006–2017*</vt:lpstr>
      <vt:lpstr>Percentage of Isolates with Elevated Azithromycin MICs by Sex of Sex Partner, GISP, 1993–2017*</vt:lpstr>
      <vt:lpstr>PowerPoint Presentation</vt:lpstr>
      <vt:lpstr>Percentage of Isolates with (A) Elevated Azithromycin MICs and (B) Elevated Ceftriaxone MICs with Other Resistance Phenotypes, GISP, 2017*</vt:lpstr>
      <vt:lpstr>Combating Antibiotic-Resistant Bacteria (CARB) and Advanced Molecular Detection (AMD)</vt:lpstr>
      <vt:lpstr>PowerPoint Presentation</vt:lpstr>
      <vt:lpstr>Gonorrhea</vt:lpstr>
      <vt:lpstr>PowerPoint Presentation</vt:lpstr>
      <vt:lpstr>Global Antibiotic Research and Development Partnership</vt:lpstr>
      <vt:lpstr>PowerPoint Presentation</vt:lpstr>
      <vt:lpstr>N. gonorrhoeae:  Protection from responses to meningitis vaccine?</vt:lpstr>
      <vt:lpstr>Gonorrhea Prevention Efforts</vt:lpstr>
      <vt:lpstr>Acknowledgements</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Testing of Syphilis and Gonorrhea Cases – Southern States</dc:title>
  <dc:creator>Collins, Dayne (CDC/OID/NCHHSTP)</dc:creator>
  <cp:lastModifiedBy>Kimberly Workowski</cp:lastModifiedBy>
  <cp:revision>379</cp:revision>
  <cp:lastPrinted>2018-07-16T12:39:05Z</cp:lastPrinted>
  <dcterms:created xsi:type="dcterms:W3CDTF">2017-02-15T18:54:57Z</dcterms:created>
  <dcterms:modified xsi:type="dcterms:W3CDTF">2018-07-18T18:23:20Z</dcterms:modified>
</cp:coreProperties>
</file>